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65" r:id="rId4"/>
    <p:sldId id="258" r:id="rId5"/>
    <p:sldId id="259" r:id="rId6"/>
    <p:sldId id="263" r:id="rId7"/>
    <p:sldId id="260" r:id="rId8"/>
    <p:sldId id="262" r:id="rId9"/>
    <p:sldId id="261" r:id="rId10"/>
    <p:sldId id="269" r:id="rId11"/>
    <p:sldId id="264" r:id="rId12"/>
    <p:sldId id="266" r:id="rId13"/>
    <p:sldId id="271" r:id="rId14"/>
    <p:sldId id="270" r:id="rId15"/>
    <p:sldId id="274"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0" d="100"/>
          <a:sy n="80" d="100"/>
        </p:scale>
        <p:origin x="-79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382D03-ADD2-5B49-A9DE-47F3CEA9D417}" type="doc">
      <dgm:prSet loTypeId="urn:microsoft.com/office/officeart/2005/8/layout/radial4" loCatId="" qsTypeId="urn:microsoft.com/office/officeart/2005/8/quickstyle/3D3" qsCatId="3D" csTypeId="urn:microsoft.com/office/officeart/2005/8/colors/accent1_2" csCatId="accent1" phldr="1"/>
      <dgm:spPr/>
      <dgm:t>
        <a:bodyPr/>
        <a:lstStyle/>
        <a:p>
          <a:endParaRPr lang="en-US"/>
        </a:p>
      </dgm:t>
    </dgm:pt>
    <dgm:pt modelId="{30A4C5C2-81FE-2349-81BE-9BB4E154780D}">
      <dgm:prSet phldrT="[Text]"/>
      <dgm:spPr/>
      <dgm:t>
        <a:bodyPr/>
        <a:lstStyle/>
        <a:p>
          <a:r>
            <a:rPr lang="en-US" dirty="0" smtClean="0"/>
            <a:t>Creative agency as ‘Art of the Self’ </a:t>
          </a:r>
          <a:endParaRPr lang="en-US" dirty="0"/>
        </a:p>
      </dgm:t>
    </dgm:pt>
    <dgm:pt modelId="{B5F46E31-62D4-7B41-B405-A3E9CF6215AE}" type="parTrans" cxnId="{B9B24204-7212-CD43-8790-E6F8EE6B31BD}">
      <dgm:prSet/>
      <dgm:spPr/>
      <dgm:t>
        <a:bodyPr/>
        <a:lstStyle/>
        <a:p>
          <a:endParaRPr lang="en-US"/>
        </a:p>
      </dgm:t>
    </dgm:pt>
    <dgm:pt modelId="{3203E6AA-1423-3D45-9619-8BA0BFD16765}" type="sibTrans" cxnId="{B9B24204-7212-CD43-8790-E6F8EE6B31BD}">
      <dgm:prSet/>
      <dgm:spPr/>
      <dgm:t>
        <a:bodyPr/>
        <a:lstStyle/>
        <a:p>
          <a:endParaRPr lang="en-US"/>
        </a:p>
      </dgm:t>
    </dgm:pt>
    <dgm:pt modelId="{FEB85C38-DA09-8E4A-8501-CEF5BB0A7244}">
      <dgm:prSet phldrT="[Text]"/>
      <dgm:spPr/>
      <dgm:t>
        <a:bodyPr/>
        <a:lstStyle/>
        <a:p>
          <a:r>
            <a:rPr lang="en-US" dirty="0" smtClean="0"/>
            <a:t>Equality of resources for learning in the arts</a:t>
          </a:r>
          <a:endParaRPr lang="en-US" dirty="0"/>
        </a:p>
      </dgm:t>
    </dgm:pt>
    <dgm:pt modelId="{BC5399AE-4E02-4442-B1C5-31C922848D22}" type="parTrans" cxnId="{112D22EE-CD4C-0042-8C38-CD85ADC67FB8}">
      <dgm:prSet/>
      <dgm:spPr/>
      <dgm:t>
        <a:bodyPr/>
        <a:lstStyle/>
        <a:p>
          <a:endParaRPr lang="en-US"/>
        </a:p>
      </dgm:t>
    </dgm:pt>
    <dgm:pt modelId="{A7E82EB5-9892-5E48-8A57-3D75A7D4A5E6}" type="sibTrans" cxnId="{112D22EE-CD4C-0042-8C38-CD85ADC67FB8}">
      <dgm:prSet/>
      <dgm:spPr/>
      <dgm:t>
        <a:bodyPr/>
        <a:lstStyle/>
        <a:p>
          <a:endParaRPr lang="en-US"/>
        </a:p>
      </dgm:t>
    </dgm:pt>
    <dgm:pt modelId="{E46FA743-5636-8A4E-AFFC-F7BB0DA73917}">
      <dgm:prSet phldrT="[Text]"/>
      <dgm:spPr/>
      <dgm:t>
        <a:bodyPr/>
        <a:lstStyle/>
        <a:p>
          <a:r>
            <a:rPr lang="en-US" dirty="0" smtClean="0"/>
            <a:t>Representation of Diversity</a:t>
          </a:r>
          <a:endParaRPr lang="en-US" dirty="0"/>
        </a:p>
      </dgm:t>
    </dgm:pt>
    <dgm:pt modelId="{3C793306-23A5-2E4F-AEEE-ED9DE93DA89C}" type="parTrans" cxnId="{A14C3D2D-E3BA-7A44-99DE-E47BBA57CCBB}">
      <dgm:prSet/>
      <dgm:spPr/>
      <dgm:t>
        <a:bodyPr/>
        <a:lstStyle/>
        <a:p>
          <a:endParaRPr lang="en-US"/>
        </a:p>
      </dgm:t>
    </dgm:pt>
    <dgm:pt modelId="{B377637F-38DF-864A-95CD-F678AA6BD2ED}" type="sibTrans" cxnId="{A14C3D2D-E3BA-7A44-99DE-E47BBA57CCBB}">
      <dgm:prSet/>
      <dgm:spPr/>
      <dgm:t>
        <a:bodyPr/>
        <a:lstStyle/>
        <a:p>
          <a:endParaRPr lang="en-US"/>
        </a:p>
      </dgm:t>
    </dgm:pt>
    <dgm:pt modelId="{4060B6F0-4DEC-F24E-A531-6276D57A660F}">
      <dgm:prSet phldrT="[Text]"/>
      <dgm:spPr/>
      <dgm:t>
        <a:bodyPr/>
        <a:lstStyle/>
        <a:p>
          <a:r>
            <a:rPr lang="en-US" dirty="0" smtClean="0"/>
            <a:t>Self-definition in learning choices</a:t>
          </a:r>
          <a:endParaRPr lang="en-US" dirty="0"/>
        </a:p>
      </dgm:t>
    </dgm:pt>
    <dgm:pt modelId="{22DB2D13-C097-734A-B233-4A4998C85C91}" type="parTrans" cxnId="{A38448B7-EB72-3646-AA51-C7B93831A202}">
      <dgm:prSet/>
      <dgm:spPr/>
      <dgm:t>
        <a:bodyPr/>
        <a:lstStyle/>
        <a:p>
          <a:endParaRPr lang="en-US"/>
        </a:p>
      </dgm:t>
    </dgm:pt>
    <dgm:pt modelId="{871449C6-3349-194B-8DA4-C1280D391FE5}" type="sibTrans" cxnId="{A38448B7-EB72-3646-AA51-C7B93831A202}">
      <dgm:prSet/>
      <dgm:spPr/>
      <dgm:t>
        <a:bodyPr/>
        <a:lstStyle/>
        <a:p>
          <a:endParaRPr lang="en-US"/>
        </a:p>
      </dgm:t>
    </dgm:pt>
    <dgm:pt modelId="{3152AFF2-B7E7-2941-B38C-FF5CACDFAF5F}">
      <dgm:prSet/>
      <dgm:spPr/>
      <dgm:t>
        <a:bodyPr/>
        <a:lstStyle/>
        <a:p>
          <a:r>
            <a:rPr lang="en-US" dirty="0" smtClean="0"/>
            <a:t>Extension from cultural ‘foreclosure’</a:t>
          </a:r>
          <a:endParaRPr lang="en-US" dirty="0"/>
        </a:p>
      </dgm:t>
    </dgm:pt>
    <dgm:pt modelId="{7FA956C0-5BF3-9D40-81F4-5897451D6B07}" type="parTrans" cxnId="{DF48649D-E52D-844D-9755-9DE139D2F642}">
      <dgm:prSet/>
      <dgm:spPr/>
      <dgm:t>
        <a:bodyPr/>
        <a:lstStyle/>
        <a:p>
          <a:endParaRPr lang="en-US"/>
        </a:p>
      </dgm:t>
    </dgm:pt>
    <dgm:pt modelId="{A1294F3F-3426-0246-A57E-54767A667B79}" type="sibTrans" cxnId="{DF48649D-E52D-844D-9755-9DE139D2F642}">
      <dgm:prSet/>
      <dgm:spPr/>
      <dgm:t>
        <a:bodyPr/>
        <a:lstStyle/>
        <a:p>
          <a:endParaRPr lang="en-US"/>
        </a:p>
      </dgm:t>
    </dgm:pt>
    <dgm:pt modelId="{9A1622CD-791F-394C-A6CA-022184C7FAB1}">
      <dgm:prSet/>
      <dgm:spPr/>
      <dgm:t>
        <a:bodyPr/>
        <a:lstStyle/>
        <a:p>
          <a:r>
            <a:rPr lang="en-US" dirty="0" smtClean="0"/>
            <a:t>Wellbeing and addressing culture shock</a:t>
          </a:r>
          <a:endParaRPr lang="en-US" dirty="0"/>
        </a:p>
      </dgm:t>
    </dgm:pt>
    <dgm:pt modelId="{3237C4B4-B627-4545-817D-D227DD11F0AC}" type="parTrans" cxnId="{59743F3C-A34F-F840-91AE-3D72E61C6D8F}">
      <dgm:prSet/>
      <dgm:spPr/>
      <dgm:t>
        <a:bodyPr/>
        <a:lstStyle/>
        <a:p>
          <a:endParaRPr lang="en-US"/>
        </a:p>
      </dgm:t>
    </dgm:pt>
    <dgm:pt modelId="{196AB44F-269A-3B4C-B090-935027C7B6C5}" type="sibTrans" cxnId="{59743F3C-A34F-F840-91AE-3D72E61C6D8F}">
      <dgm:prSet/>
      <dgm:spPr/>
      <dgm:t>
        <a:bodyPr/>
        <a:lstStyle/>
        <a:p>
          <a:endParaRPr lang="en-US"/>
        </a:p>
      </dgm:t>
    </dgm:pt>
    <dgm:pt modelId="{6FF683A3-4904-D94F-B9A6-ED72B349A881}">
      <dgm:prSet/>
      <dgm:spPr/>
      <dgm:t>
        <a:bodyPr/>
        <a:lstStyle/>
        <a:p>
          <a:r>
            <a:rPr lang="en-US" dirty="0" smtClean="0"/>
            <a:t>Confidence in expressing  difference</a:t>
          </a:r>
          <a:endParaRPr lang="en-US" dirty="0"/>
        </a:p>
      </dgm:t>
    </dgm:pt>
    <dgm:pt modelId="{C77026E0-33C3-E84A-8E66-F5FAF3110016}" type="parTrans" cxnId="{E5B2E130-10A5-AD4D-A0AA-29DDB2783C8B}">
      <dgm:prSet/>
      <dgm:spPr/>
      <dgm:t>
        <a:bodyPr/>
        <a:lstStyle/>
        <a:p>
          <a:endParaRPr lang="en-US"/>
        </a:p>
      </dgm:t>
    </dgm:pt>
    <dgm:pt modelId="{7CA4228A-8BAB-DE4A-B9DA-3FBFCB3767DA}" type="sibTrans" cxnId="{E5B2E130-10A5-AD4D-A0AA-29DDB2783C8B}">
      <dgm:prSet/>
      <dgm:spPr/>
      <dgm:t>
        <a:bodyPr/>
        <a:lstStyle/>
        <a:p>
          <a:endParaRPr lang="en-US"/>
        </a:p>
      </dgm:t>
    </dgm:pt>
    <dgm:pt modelId="{769D492C-B739-B049-890F-808ADB374FBE}" type="pres">
      <dgm:prSet presAssocID="{31382D03-ADD2-5B49-A9DE-47F3CEA9D417}" presName="cycle" presStyleCnt="0">
        <dgm:presLayoutVars>
          <dgm:chMax val="1"/>
          <dgm:dir/>
          <dgm:animLvl val="ctr"/>
          <dgm:resizeHandles val="exact"/>
        </dgm:presLayoutVars>
      </dgm:prSet>
      <dgm:spPr/>
    </dgm:pt>
    <dgm:pt modelId="{8DB02831-2F84-C54A-AB6B-BFF572EFC1C6}" type="pres">
      <dgm:prSet presAssocID="{30A4C5C2-81FE-2349-81BE-9BB4E154780D}" presName="centerShape" presStyleLbl="node0" presStyleIdx="0" presStyleCnt="1" custLinFactNeighborX="-694" custLinFactNeighborY="-10410"/>
      <dgm:spPr/>
      <dgm:t>
        <a:bodyPr/>
        <a:lstStyle/>
        <a:p>
          <a:endParaRPr lang="en-US"/>
        </a:p>
      </dgm:t>
    </dgm:pt>
    <dgm:pt modelId="{3214ECFB-5632-BD4C-900E-8D6C3132DD37}" type="pres">
      <dgm:prSet presAssocID="{BC5399AE-4E02-4442-B1C5-31C922848D22}" presName="parTrans" presStyleLbl="bgSibTrans2D1" presStyleIdx="0" presStyleCnt="6"/>
      <dgm:spPr/>
    </dgm:pt>
    <dgm:pt modelId="{A06902E5-A207-6542-97F3-56EC57B8AF0C}" type="pres">
      <dgm:prSet presAssocID="{FEB85C38-DA09-8E4A-8501-CEF5BB0A7244}" presName="node" presStyleLbl="node1" presStyleIdx="0" presStyleCnt="6" custRadScaleRad="84896" custRadScaleInc="-46246">
        <dgm:presLayoutVars>
          <dgm:bulletEnabled val="1"/>
        </dgm:presLayoutVars>
      </dgm:prSet>
      <dgm:spPr/>
      <dgm:t>
        <a:bodyPr/>
        <a:lstStyle/>
        <a:p>
          <a:endParaRPr lang="en-US"/>
        </a:p>
      </dgm:t>
    </dgm:pt>
    <dgm:pt modelId="{DFCFEB7B-6CD7-5044-AC92-2A35E36CF904}" type="pres">
      <dgm:prSet presAssocID="{7FA956C0-5BF3-9D40-81F4-5897451D6B07}" presName="parTrans" presStyleLbl="bgSibTrans2D1" presStyleIdx="1" presStyleCnt="6"/>
      <dgm:spPr/>
    </dgm:pt>
    <dgm:pt modelId="{E5CDF72F-B6FB-E74F-BAF4-3D8EEB89373A}" type="pres">
      <dgm:prSet presAssocID="{3152AFF2-B7E7-2941-B38C-FF5CACDFAF5F}" presName="node" presStyleLbl="node1" presStyleIdx="1" presStyleCnt="6" custRadScaleRad="93784" custRadScaleInc="-22502">
        <dgm:presLayoutVars>
          <dgm:bulletEnabled val="1"/>
        </dgm:presLayoutVars>
      </dgm:prSet>
      <dgm:spPr/>
    </dgm:pt>
    <dgm:pt modelId="{89285122-E6CC-C340-B993-17F8687F3038}" type="pres">
      <dgm:prSet presAssocID="{3237C4B4-B627-4545-817D-D227DD11F0AC}" presName="parTrans" presStyleLbl="bgSibTrans2D1" presStyleIdx="2" presStyleCnt="6"/>
      <dgm:spPr/>
    </dgm:pt>
    <dgm:pt modelId="{249290E0-5E5B-1341-879D-90F4A9D6B3F2}" type="pres">
      <dgm:prSet presAssocID="{9A1622CD-791F-394C-A6CA-022184C7FAB1}" presName="node" presStyleLbl="node1" presStyleIdx="2" presStyleCnt="6" custRadScaleRad="100565" custRadScaleInc="-15581">
        <dgm:presLayoutVars>
          <dgm:bulletEnabled val="1"/>
        </dgm:presLayoutVars>
      </dgm:prSet>
      <dgm:spPr/>
      <dgm:t>
        <a:bodyPr/>
        <a:lstStyle/>
        <a:p>
          <a:endParaRPr lang="en-US"/>
        </a:p>
      </dgm:t>
    </dgm:pt>
    <dgm:pt modelId="{F71D4C75-519F-DD40-A498-E49C161D371E}" type="pres">
      <dgm:prSet presAssocID="{C77026E0-33C3-E84A-8E66-F5FAF3110016}" presName="parTrans" presStyleLbl="bgSibTrans2D1" presStyleIdx="3" presStyleCnt="6"/>
      <dgm:spPr/>
    </dgm:pt>
    <dgm:pt modelId="{898112A6-4D7C-8346-B464-66FC277FE1F1}" type="pres">
      <dgm:prSet presAssocID="{6FF683A3-4904-D94F-B9A6-ED72B349A881}" presName="node" presStyleLbl="node1" presStyleIdx="3" presStyleCnt="6">
        <dgm:presLayoutVars>
          <dgm:bulletEnabled val="1"/>
        </dgm:presLayoutVars>
      </dgm:prSet>
      <dgm:spPr/>
    </dgm:pt>
    <dgm:pt modelId="{3CCFA1E5-A42E-D741-948A-C9B2F89CFFCA}" type="pres">
      <dgm:prSet presAssocID="{3C793306-23A5-2E4F-AEEE-ED9DE93DA89C}" presName="parTrans" presStyleLbl="bgSibTrans2D1" presStyleIdx="4" presStyleCnt="6" custScaleX="104505" custScaleY="97174"/>
      <dgm:spPr/>
    </dgm:pt>
    <dgm:pt modelId="{A8FFC284-2C76-BC4C-B1D2-DA69A487CCFA}" type="pres">
      <dgm:prSet presAssocID="{E46FA743-5636-8A4E-AFFC-F7BB0DA73917}" presName="node" presStyleLbl="node1" presStyleIdx="4" presStyleCnt="6" custRadScaleRad="97514" custRadScaleInc="22439">
        <dgm:presLayoutVars>
          <dgm:bulletEnabled val="1"/>
        </dgm:presLayoutVars>
      </dgm:prSet>
      <dgm:spPr/>
      <dgm:t>
        <a:bodyPr/>
        <a:lstStyle/>
        <a:p>
          <a:endParaRPr lang="en-US"/>
        </a:p>
      </dgm:t>
    </dgm:pt>
    <dgm:pt modelId="{E5162616-509D-1E49-88FF-55C3A1667017}" type="pres">
      <dgm:prSet presAssocID="{22DB2D13-C097-734A-B233-4A4998C85C91}" presName="parTrans" presStyleLbl="bgSibTrans2D1" presStyleIdx="5" presStyleCnt="6"/>
      <dgm:spPr/>
    </dgm:pt>
    <dgm:pt modelId="{FF0E562E-B9F1-C546-AF20-06DAAB18CD81}" type="pres">
      <dgm:prSet presAssocID="{4060B6F0-4DEC-F24E-A531-6276D57A660F}" presName="node" presStyleLbl="node1" presStyleIdx="5" presStyleCnt="6" custRadScaleRad="99480" custRadScaleInc="104051">
        <dgm:presLayoutVars>
          <dgm:bulletEnabled val="1"/>
        </dgm:presLayoutVars>
      </dgm:prSet>
      <dgm:spPr/>
    </dgm:pt>
  </dgm:ptLst>
  <dgm:cxnLst>
    <dgm:cxn modelId="{8C7B5E00-EAAE-0B48-B56F-58D992690D03}" type="presOf" srcId="{7FA956C0-5BF3-9D40-81F4-5897451D6B07}" destId="{DFCFEB7B-6CD7-5044-AC92-2A35E36CF904}" srcOrd="0" destOrd="0" presId="urn:microsoft.com/office/officeart/2005/8/layout/radial4"/>
    <dgm:cxn modelId="{C0DDAE3C-431B-EE4D-9B18-F952B6E91187}" type="presOf" srcId="{BC5399AE-4E02-4442-B1C5-31C922848D22}" destId="{3214ECFB-5632-BD4C-900E-8D6C3132DD37}" srcOrd="0" destOrd="0" presId="urn:microsoft.com/office/officeart/2005/8/layout/radial4"/>
    <dgm:cxn modelId="{17AF79F8-AC67-4942-BDB6-C5D954E5DA01}" type="presOf" srcId="{9A1622CD-791F-394C-A6CA-022184C7FAB1}" destId="{249290E0-5E5B-1341-879D-90F4A9D6B3F2}" srcOrd="0" destOrd="0" presId="urn:microsoft.com/office/officeart/2005/8/layout/radial4"/>
    <dgm:cxn modelId="{B9B24204-7212-CD43-8790-E6F8EE6B31BD}" srcId="{31382D03-ADD2-5B49-A9DE-47F3CEA9D417}" destId="{30A4C5C2-81FE-2349-81BE-9BB4E154780D}" srcOrd="0" destOrd="0" parTransId="{B5F46E31-62D4-7B41-B405-A3E9CF6215AE}" sibTransId="{3203E6AA-1423-3D45-9619-8BA0BFD16765}"/>
    <dgm:cxn modelId="{CFC40370-4B0A-1642-973E-BF7614D7D1B5}" type="presOf" srcId="{30A4C5C2-81FE-2349-81BE-9BB4E154780D}" destId="{8DB02831-2F84-C54A-AB6B-BFF572EFC1C6}" srcOrd="0" destOrd="0" presId="urn:microsoft.com/office/officeart/2005/8/layout/radial4"/>
    <dgm:cxn modelId="{DF48649D-E52D-844D-9755-9DE139D2F642}" srcId="{30A4C5C2-81FE-2349-81BE-9BB4E154780D}" destId="{3152AFF2-B7E7-2941-B38C-FF5CACDFAF5F}" srcOrd="1" destOrd="0" parTransId="{7FA956C0-5BF3-9D40-81F4-5897451D6B07}" sibTransId="{A1294F3F-3426-0246-A57E-54767A667B79}"/>
    <dgm:cxn modelId="{27006B6C-3831-E84F-917F-77B3245EF352}" type="presOf" srcId="{4060B6F0-4DEC-F24E-A531-6276D57A660F}" destId="{FF0E562E-B9F1-C546-AF20-06DAAB18CD81}" srcOrd="0" destOrd="0" presId="urn:microsoft.com/office/officeart/2005/8/layout/radial4"/>
    <dgm:cxn modelId="{A14C3D2D-E3BA-7A44-99DE-E47BBA57CCBB}" srcId="{30A4C5C2-81FE-2349-81BE-9BB4E154780D}" destId="{E46FA743-5636-8A4E-AFFC-F7BB0DA73917}" srcOrd="4" destOrd="0" parTransId="{3C793306-23A5-2E4F-AEEE-ED9DE93DA89C}" sibTransId="{B377637F-38DF-864A-95CD-F678AA6BD2ED}"/>
    <dgm:cxn modelId="{E7C28F80-96DE-6F40-8EE9-BE0178E3B1A6}" type="presOf" srcId="{FEB85C38-DA09-8E4A-8501-CEF5BB0A7244}" destId="{A06902E5-A207-6542-97F3-56EC57B8AF0C}" srcOrd="0" destOrd="0" presId="urn:microsoft.com/office/officeart/2005/8/layout/radial4"/>
    <dgm:cxn modelId="{CDF5DDAF-4608-7543-89DD-53EDC2F7D1D0}" type="presOf" srcId="{E46FA743-5636-8A4E-AFFC-F7BB0DA73917}" destId="{A8FFC284-2C76-BC4C-B1D2-DA69A487CCFA}" srcOrd="0" destOrd="0" presId="urn:microsoft.com/office/officeart/2005/8/layout/radial4"/>
    <dgm:cxn modelId="{D1AF7AA4-F799-C74D-ABB8-5BD34AF83B4C}" type="presOf" srcId="{31382D03-ADD2-5B49-A9DE-47F3CEA9D417}" destId="{769D492C-B739-B049-890F-808ADB374FBE}" srcOrd="0" destOrd="0" presId="urn:microsoft.com/office/officeart/2005/8/layout/radial4"/>
    <dgm:cxn modelId="{E5B2E130-10A5-AD4D-A0AA-29DDB2783C8B}" srcId="{30A4C5C2-81FE-2349-81BE-9BB4E154780D}" destId="{6FF683A3-4904-D94F-B9A6-ED72B349A881}" srcOrd="3" destOrd="0" parTransId="{C77026E0-33C3-E84A-8E66-F5FAF3110016}" sibTransId="{7CA4228A-8BAB-DE4A-B9DA-3FBFCB3767DA}"/>
    <dgm:cxn modelId="{0AB23C75-24C2-2E4E-9401-7B437462913A}" type="presOf" srcId="{6FF683A3-4904-D94F-B9A6-ED72B349A881}" destId="{898112A6-4D7C-8346-B464-66FC277FE1F1}" srcOrd="0" destOrd="0" presId="urn:microsoft.com/office/officeart/2005/8/layout/radial4"/>
    <dgm:cxn modelId="{59743F3C-A34F-F840-91AE-3D72E61C6D8F}" srcId="{30A4C5C2-81FE-2349-81BE-9BB4E154780D}" destId="{9A1622CD-791F-394C-A6CA-022184C7FAB1}" srcOrd="2" destOrd="0" parTransId="{3237C4B4-B627-4545-817D-D227DD11F0AC}" sibTransId="{196AB44F-269A-3B4C-B090-935027C7B6C5}"/>
    <dgm:cxn modelId="{9071B2E4-B300-D646-AA23-F663F47E6032}" type="presOf" srcId="{22DB2D13-C097-734A-B233-4A4998C85C91}" destId="{E5162616-509D-1E49-88FF-55C3A1667017}" srcOrd="0" destOrd="0" presId="urn:microsoft.com/office/officeart/2005/8/layout/radial4"/>
    <dgm:cxn modelId="{D7B6F3DE-1415-2749-9031-C151A506A033}" type="presOf" srcId="{3C793306-23A5-2E4F-AEEE-ED9DE93DA89C}" destId="{3CCFA1E5-A42E-D741-948A-C9B2F89CFFCA}" srcOrd="0" destOrd="0" presId="urn:microsoft.com/office/officeart/2005/8/layout/radial4"/>
    <dgm:cxn modelId="{19055EBB-1FE5-084F-ACAF-0844202D1706}" type="presOf" srcId="{C77026E0-33C3-E84A-8E66-F5FAF3110016}" destId="{F71D4C75-519F-DD40-A498-E49C161D371E}" srcOrd="0" destOrd="0" presId="urn:microsoft.com/office/officeart/2005/8/layout/radial4"/>
    <dgm:cxn modelId="{12F407CE-8489-B44A-807F-777EECEE7882}" type="presOf" srcId="{3237C4B4-B627-4545-817D-D227DD11F0AC}" destId="{89285122-E6CC-C340-B993-17F8687F3038}" srcOrd="0" destOrd="0" presId="urn:microsoft.com/office/officeart/2005/8/layout/radial4"/>
    <dgm:cxn modelId="{A38448B7-EB72-3646-AA51-C7B93831A202}" srcId="{30A4C5C2-81FE-2349-81BE-9BB4E154780D}" destId="{4060B6F0-4DEC-F24E-A531-6276D57A660F}" srcOrd="5" destOrd="0" parTransId="{22DB2D13-C097-734A-B233-4A4998C85C91}" sibTransId="{871449C6-3349-194B-8DA4-C1280D391FE5}"/>
    <dgm:cxn modelId="{4669F23C-06E5-7F49-B0C9-FD88C0A88521}" type="presOf" srcId="{3152AFF2-B7E7-2941-B38C-FF5CACDFAF5F}" destId="{E5CDF72F-B6FB-E74F-BAF4-3D8EEB89373A}" srcOrd="0" destOrd="0" presId="urn:microsoft.com/office/officeart/2005/8/layout/radial4"/>
    <dgm:cxn modelId="{112D22EE-CD4C-0042-8C38-CD85ADC67FB8}" srcId="{30A4C5C2-81FE-2349-81BE-9BB4E154780D}" destId="{FEB85C38-DA09-8E4A-8501-CEF5BB0A7244}" srcOrd="0" destOrd="0" parTransId="{BC5399AE-4E02-4442-B1C5-31C922848D22}" sibTransId="{A7E82EB5-9892-5E48-8A57-3D75A7D4A5E6}"/>
    <dgm:cxn modelId="{F9B6D892-4332-B342-8DFA-599DF348465A}" type="presParOf" srcId="{769D492C-B739-B049-890F-808ADB374FBE}" destId="{8DB02831-2F84-C54A-AB6B-BFF572EFC1C6}" srcOrd="0" destOrd="0" presId="urn:microsoft.com/office/officeart/2005/8/layout/radial4"/>
    <dgm:cxn modelId="{A545D5A7-13EC-5D4A-890C-2BD57C401E57}" type="presParOf" srcId="{769D492C-B739-B049-890F-808ADB374FBE}" destId="{3214ECFB-5632-BD4C-900E-8D6C3132DD37}" srcOrd="1" destOrd="0" presId="urn:microsoft.com/office/officeart/2005/8/layout/radial4"/>
    <dgm:cxn modelId="{76BAB0E3-48B9-B341-A885-CAC19C4C7C90}" type="presParOf" srcId="{769D492C-B739-B049-890F-808ADB374FBE}" destId="{A06902E5-A207-6542-97F3-56EC57B8AF0C}" srcOrd="2" destOrd="0" presId="urn:microsoft.com/office/officeart/2005/8/layout/radial4"/>
    <dgm:cxn modelId="{10DF40B9-8D25-F943-B612-594F1C7884B6}" type="presParOf" srcId="{769D492C-B739-B049-890F-808ADB374FBE}" destId="{DFCFEB7B-6CD7-5044-AC92-2A35E36CF904}" srcOrd="3" destOrd="0" presId="urn:microsoft.com/office/officeart/2005/8/layout/radial4"/>
    <dgm:cxn modelId="{CEE58E19-3D91-164F-8D3A-0064454B1BF6}" type="presParOf" srcId="{769D492C-B739-B049-890F-808ADB374FBE}" destId="{E5CDF72F-B6FB-E74F-BAF4-3D8EEB89373A}" srcOrd="4" destOrd="0" presId="urn:microsoft.com/office/officeart/2005/8/layout/radial4"/>
    <dgm:cxn modelId="{115441D2-9426-1B45-A13F-A5F508E7C26B}" type="presParOf" srcId="{769D492C-B739-B049-890F-808ADB374FBE}" destId="{89285122-E6CC-C340-B993-17F8687F3038}" srcOrd="5" destOrd="0" presId="urn:microsoft.com/office/officeart/2005/8/layout/radial4"/>
    <dgm:cxn modelId="{F75B9FAE-48FD-4540-A91A-A83ECB26CF70}" type="presParOf" srcId="{769D492C-B739-B049-890F-808ADB374FBE}" destId="{249290E0-5E5B-1341-879D-90F4A9D6B3F2}" srcOrd="6" destOrd="0" presId="urn:microsoft.com/office/officeart/2005/8/layout/radial4"/>
    <dgm:cxn modelId="{E6B922BD-C28B-2243-8EFE-C5D4BBAC7F82}" type="presParOf" srcId="{769D492C-B739-B049-890F-808ADB374FBE}" destId="{F71D4C75-519F-DD40-A498-E49C161D371E}" srcOrd="7" destOrd="0" presId="urn:microsoft.com/office/officeart/2005/8/layout/radial4"/>
    <dgm:cxn modelId="{7E484A71-824E-C942-8D81-D25F8CAC9167}" type="presParOf" srcId="{769D492C-B739-B049-890F-808ADB374FBE}" destId="{898112A6-4D7C-8346-B464-66FC277FE1F1}" srcOrd="8" destOrd="0" presId="urn:microsoft.com/office/officeart/2005/8/layout/radial4"/>
    <dgm:cxn modelId="{BF83ECDB-EF86-964D-9003-D9AF42F55833}" type="presParOf" srcId="{769D492C-B739-B049-890F-808ADB374FBE}" destId="{3CCFA1E5-A42E-D741-948A-C9B2F89CFFCA}" srcOrd="9" destOrd="0" presId="urn:microsoft.com/office/officeart/2005/8/layout/radial4"/>
    <dgm:cxn modelId="{C82DF47D-DDE7-6040-A8D4-602E644FB20A}" type="presParOf" srcId="{769D492C-B739-B049-890F-808ADB374FBE}" destId="{A8FFC284-2C76-BC4C-B1D2-DA69A487CCFA}" srcOrd="10" destOrd="0" presId="urn:microsoft.com/office/officeart/2005/8/layout/radial4"/>
    <dgm:cxn modelId="{B4C97211-ECCB-B746-BECB-32F564EEF31B}" type="presParOf" srcId="{769D492C-B739-B049-890F-808ADB374FBE}" destId="{E5162616-509D-1E49-88FF-55C3A1667017}" srcOrd="11" destOrd="0" presId="urn:microsoft.com/office/officeart/2005/8/layout/radial4"/>
    <dgm:cxn modelId="{A5B326D6-DCBD-5049-BB49-B7866A1648A6}" type="presParOf" srcId="{769D492C-B739-B049-890F-808ADB374FBE}" destId="{FF0E562E-B9F1-C546-AF20-06DAAB18CD81}"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02831-2F84-C54A-AB6B-BFF572EFC1C6}">
      <dsp:nvSpPr>
        <dsp:cNvPr id="0" name=""/>
        <dsp:cNvSpPr/>
      </dsp:nvSpPr>
      <dsp:spPr>
        <a:xfrm>
          <a:off x="3045050" y="2117938"/>
          <a:ext cx="2263320" cy="2263320"/>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Creative agency as ‘Art of the Self’ </a:t>
          </a:r>
          <a:endParaRPr lang="en-US" sz="2800" kern="1200" dirty="0"/>
        </a:p>
      </dsp:txBody>
      <dsp:txXfrm>
        <a:off x="3376506" y="2449394"/>
        <a:ext cx="1600408" cy="1600408"/>
      </dsp:txXfrm>
    </dsp:sp>
    <dsp:sp modelId="{3214ECFB-5632-BD4C-900E-8D6C3132DD37}">
      <dsp:nvSpPr>
        <dsp:cNvPr id="0" name=""/>
        <dsp:cNvSpPr/>
      </dsp:nvSpPr>
      <dsp:spPr>
        <a:xfrm rot="9317632">
          <a:off x="1312838" y="3825354"/>
          <a:ext cx="1822847" cy="645046"/>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06902E5-A207-6542-97F3-56EC57B8AF0C}">
      <dsp:nvSpPr>
        <dsp:cNvPr id="0" name=""/>
        <dsp:cNvSpPr/>
      </dsp:nvSpPr>
      <dsp:spPr>
        <a:xfrm>
          <a:off x="604105" y="3895090"/>
          <a:ext cx="1584324" cy="1267459"/>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Equality of resources for learning in the arts</a:t>
          </a:r>
          <a:endParaRPr lang="en-US" sz="1800" kern="1200" dirty="0"/>
        </a:p>
      </dsp:txBody>
      <dsp:txXfrm>
        <a:off x="641228" y="3932213"/>
        <a:ext cx="1510078" cy="1193213"/>
      </dsp:txXfrm>
    </dsp:sp>
    <dsp:sp modelId="{DFCFEB7B-6CD7-5044-AC92-2A35E36CF904}">
      <dsp:nvSpPr>
        <dsp:cNvPr id="0" name=""/>
        <dsp:cNvSpPr/>
      </dsp:nvSpPr>
      <dsp:spPr>
        <a:xfrm rot="11836058">
          <a:off x="1379147" y="2315777"/>
          <a:ext cx="1661991" cy="645046"/>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5CDF72F-B6FB-E74F-BAF4-3D8EEB89373A}">
      <dsp:nvSpPr>
        <dsp:cNvPr id="0" name=""/>
        <dsp:cNvSpPr/>
      </dsp:nvSpPr>
      <dsp:spPr>
        <a:xfrm>
          <a:off x="624439" y="1757901"/>
          <a:ext cx="1584324" cy="1267459"/>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Extension from cultural ‘foreclosure’</a:t>
          </a:r>
          <a:endParaRPr lang="en-US" sz="1800" kern="1200" dirty="0"/>
        </a:p>
      </dsp:txBody>
      <dsp:txXfrm>
        <a:off x="661562" y="1795024"/>
        <a:ext cx="1510078" cy="1193213"/>
      </dsp:txXfrm>
    </dsp:sp>
    <dsp:sp modelId="{89285122-E6CC-C340-B993-17F8687F3038}">
      <dsp:nvSpPr>
        <dsp:cNvPr id="0" name=""/>
        <dsp:cNvSpPr/>
      </dsp:nvSpPr>
      <dsp:spPr>
        <a:xfrm rot="14553288">
          <a:off x="2473528" y="1149829"/>
          <a:ext cx="1560331" cy="645046"/>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49290E0-5E5B-1341-879D-90F4A9D6B3F2}">
      <dsp:nvSpPr>
        <dsp:cNvPr id="0" name=""/>
        <dsp:cNvSpPr/>
      </dsp:nvSpPr>
      <dsp:spPr>
        <a:xfrm>
          <a:off x="2101953" y="146263"/>
          <a:ext cx="1584324" cy="1267459"/>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Wellbeing and addressing culture shock</a:t>
          </a:r>
          <a:endParaRPr lang="en-US" sz="1800" kern="1200" dirty="0"/>
        </a:p>
      </dsp:txBody>
      <dsp:txXfrm>
        <a:off x="2139076" y="183386"/>
        <a:ext cx="1510078" cy="1193213"/>
      </dsp:txXfrm>
    </dsp:sp>
    <dsp:sp modelId="{F71D4C75-519F-DD40-A498-E49C161D371E}">
      <dsp:nvSpPr>
        <dsp:cNvPr id="0" name=""/>
        <dsp:cNvSpPr/>
      </dsp:nvSpPr>
      <dsp:spPr>
        <a:xfrm rot="17609587">
          <a:off x="4195776" y="1092102"/>
          <a:ext cx="1557082" cy="645046"/>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98112A6-4D7C-8346-B464-66FC277FE1F1}">
      <dsp:nvSpPr>
        <dsp:cNvPr id="0" name=""/>
        <dsp:cNvSpPr/>
      </dsp:nvSpPr>
      <dsp:spPr>
        <a:xfrm>
          <a:off x="4492511" y="66889"/>
          <a:ext cx="1584324" cy="1267459"/>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Confidence in expressing  difference</a:t>
          </a:r>
          <a:endParaRPr lang="en-US" sz="1800" kern="1200" dirty="0"/>
        </a:p>
      </dsp:txBody>
      <dsp:txXfrm>
        <a:off x="4529634" y="104012"/>
        <a:ext cx="1510078" cy="1193213"/>
      </dsp:txXfrm>
    </dsp:sp>
    <dsp:sp modelId="{3CCFA1E5-A42E-D741-948A-C9B2F89CFFCA}">
      <dsp:nvSpPr>
        <dsp:cNvPr id="0" name=""/>
        <dsp:cNvSpPr/>
      </dsp:nvSpPr>
      <dsp:spPr>
        <a:xfrm rot="20564634">
          <a:off x="5277120" y="2291498"/>
          <a:ext cx="1950112" cy="626817"/>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8FFC284-2C76-BC4C-B1D2-DA69A487CCFA}">
      <dsp:nvSpPr>
        <dsp:cNvPr id="0" name=""/>
        <dsp:cNvSpPr/>
      </dsp:nvSpPr>
      <dsp:spPr>
        <a:xfrm>
          <a:off x="6351041" y="1694401"/>
          <a:ext cx="1584324" cy="1267459"/>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Representation of Diversity</a:t>
          </a:r>
          <a:endParaRPr lang="en-US" sz="1800" kern="1200" dirty="0"/>
        </a:p>
      </dsp:txBody>
      <dsp:txXfrm>
        <a:off x="6388164" y="1731524"/>
        <a:ext cx="1510078" cy="1193213"/>
      </dsp:txXfrm>
    </dsp:sp>
    <dsp:sp modelId="{E5162616-509D-1E49-88FF-55C3A1667017}">
      <dsp:nvSpPr>
        <dsp:cNvPr id="0" name=""/>
        <dsp:cNvSpPr/>
      </dsp:nvSpPr>
      <dsp:spPr>
        <a:xfrm rot="1399429">
          <a:off x="5240862" y="3813571"/>
          <a:ext cx="1983828" cy="645046"/>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F0E562E-B9F1-C546-AF20-06DAAB18CD81}">
      <dsp:nvSpPr>
        <dsp:cNvPr id="0" name=""/>
        <dsp:cNvSpPr/>
      </dsp:nvSpPr>
      <dsp:spPr>
        <a:xfrm>
          <a:off x="6351470" y="3895090"/>
          <a:ext cx="1584324" cy="1267459"/>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Self-definition in learning choices</a:t>
          </a:r>
          <a:endParaRPr lang="en-US" sz="1800" kern="1200" dirty="0"/>
        </a:p>
      </dsp:txBody>
      <dsp:txXfrm>
        <a:off x="6388593" y="3932213"/>
        <a:ext cx="1510078" cy="119321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91C408-4A13-1042-A19C-4C7004F378FA}" type="datetimeFigureOut">
              <a:rPr lang="en-US" smtClean="0"/>
              <a:t>03/09/17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D4EB34-F99E-1449-A474-46E8021F5E2E}" type="slidenum">
              <a:rPr lang="en-US" smtClean="0"/>
              <a:t>‹#›</a:t>
            </a:fld>
            <a:endParaRPr lang="en-US"/>
          </a:p>
        </p:txBody>
      </p:sp>
    </p:spTree>
    <p:extLst>
      <p:ext uri="{BB962C8B-B14F-4D97-AF65-F5344CB8AC3E}">
        <p14:creationId xmlns:p14="http://schemas.microsoft.com/office/powerpoint/2010/main" val="29915529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‘an art of the self’ formed through ‘putting into a work what one does, for being what one is’ (Foucault, 1996, p.318).</a:t>
            </a:r>
            <a:r>
              <a:rPr lang="en-GB" sz="1200" i="1"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CBD4EB34-F99E-1449-A474-46E8021F5E2E}" type="slidenum">
              <a:rPr lang="en-US" smtClean="0"/>
              <a:t>1</a:t>
            </a:fld>
            <a:endParaRPr lang="en-US"/>
          </a:p>
        </p:txBody>
      </p:sp>
    </p:spTree>
    <p:extLst>
      <p:ext uri="{BB962C8B-B14F-4D97-AF65-F5344CB8AC3E}">
        <p14:creationId xmlns:p14="http://schemas.microsoft.com/office/powerpoint/2010/main" val="295386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Since the English Baccalaureate or ‘EBACC’ (2010) creative learning opportunities in schools have declined in state schools.</a:t>
            </a:r>
          </a:p>
          <a:p>
            <a:r>
              <a:rPr lang="en-US" sz="1200" dirty="0" smtClean="0"/>
              <a:t>Arts courses are populated increasingly by students from families who can financially support their learning, and overseas students.</a:t>
            </a:r>
          </a:p>
          <a:p>
            <a:r>
              <a:rPr lang="en-US" sz="1200" dirty="0" smtClean="0"/>
              <a:t>Diversity of cultural representation in visual practice is even less </a:t>
            </a:r>
            <a:r>
              <a:rPr lang="en-US" sz="1200" dirty="0" err="1" smtClean="0"/>
              <a:t>incentivised</a:t>
            </a:r>
            <a:endParaRPr lang="en-US" sz="1200" dirty="0" smtClean="0"/>
          </a:p>
          <a:p>
            <a:endParaRPr lang="en-US" dirty="0" smtClean="0"/>
          </a:p>
          <a:p>
            <a:r>
              <a:rPr lang="en-US" dirty="0" smtClean="0"/>
              <a:t>Sutton Report</a:t>
            </a:r>
            <a:r>
              <a:rPr lang="en-US" baseline="0" dirty="0" smtClean="0"/>
              <a:t> 2017</a:t>
            </a:r>
          </a:p>
          <a:p>
            <a:endParaRPr lang="en-US" baseline="0" dirty="0" smtClean="0"/>
          </a:p>
          <a:p>
            <a:r>
              <a:rPr lang="en-US" sz="1200" kern="1200" dirty="0" smtClean="0">
                <a:solidFill>
                  <a:schemeClr val="tx1"/>
                </a:solidFill>
                <a:latin typeface="+mn-lt"/>
                <a:ea typeface="+mn-ea"/>
                <a:cs typeface="+mn-cs"/>
              </a:rPr>
              <a:t>The proportion of young people who say they are likely to go into higher education as fallen to its lowest level since 2009. Just under three-quarters (74%) of young people think that they are either very or fairly likely to go into higher education, down from a high of 81% in 2013. The figure was 77% in 2016.  The proportion who say they are unlikely to attend is the highest we have seen since our polling on this topic began in 2003.</a:t>
            </a:r>
          </a:p>
          <a:p>
            <a:r>
              <a:rPr lang="en-US" sz="1200" kern="1200" dirty="0" smtClean="0">
                <a:solidFill>
                  <a:schemeClr val="tx1"/>
                </a:solidFill>
                <a:latin typeface="+mn-lt"/>
                <a:ea typeface="+mn-ea"/>
                <a:cs typeface="+mn-cs"/>
              </a:rPr>
              <a:t>Just over half of young people intending to attend university are worried about the cost of higher education (51%). While this proportion had been declining steadily since 2014, it has risen again from 47% in 2016, and is back at its highest level we have recorded. Financial worries are particularly pronounced in families with low levels of affluence (66% compared with 46% in ‘high affluence’ households).</a:t>
            </a:r>
          </a:p>
          <a:p>
            <a:r>
              <a:rPr lang="en-US" sz="1200" kern="1200" dirty="0" smtClean="0">
                <a:solidFill>
                  <a:schemeClr val="tx1"/>
                </a:solidFill>
                <a:latin typeface="+mn-lt"/>
                <a:ea typeface="+mn-ea"/>
                <a:cs typeface="+mn-cs"/>
              </a:rPr>
              <a:t>The proportion of pupils from ‘low affluence’ households (61%) intending to attend university is the lowest in seven years for which we have data, and the socioeconomic gap in likelihood between high and low affluence households is also the highest it has been.</a:t>
            </a:r>
          </a:p>
          <a:p>
            <a:r>
              <a:rPr lang="en-US" sz="1200" kern="1200" dirty="0" smtClean="0">
                <a:solidFill>
                  <a:schemeClr val="tx1"/>
                </a:solidFill>
                <a:latin typeface="+mn-lt"/>
                <a:ea typeface="+mn-ea"/>
                <a:cs typeface="+mn-cs"/>
              </a:rPr>
              <a:t>Girls (77%) are more likely than boys (70%) to expect to enter higher education. BAME young people (82%) are more likely than white (71%).</a:t>
            </a:r>
          </a:p>
          <a:p>
            <a:r>
              <a:rPr lang="en-US" sz="1200" kern="1200" dirty="0" smtClean="0">
                <a:solidFill>
                  <a:schemeClr val="tx1"/>
                </a:solidFill>
                <a:latin typeface="+mn-lt"/>
                <a:ea typeface="+mn-ea"/>
                <a:cs typeface="+mn-cs"/>
              </a:rPr>
              <a:t>46% of those likely to go to university say they are most worried about tuition fees, with 18% saying the paying back of loans and 16% the cost of living as a student. Of those unlikely to go into higher education 70% cited reasons related to not enjoying it, while 64% cited a financial reason (up from 57% in 2013).</a:t>
            </a:r>
            <a:endParaRPr lang="en-US" dirty="0"/>
          </a:p>
        </p:txBody>
      </p:sp>
      <p:sp>
        <p:nvSpPr>
          <p:cNvPr id="4" name="Slide Number Placeholder 3"/>
          <p:cNvSpPr>
            <a:spLocks noGrp="1"/>
          </p:cNvSpPr>
          <p:nvPr>
            <p:ph type="sldNum" sz="quarter" idx="10"/>
          </p:nvPr>
        </p:nvSpPr>
        <p:spPr/>
        <p:txBody>
          <a:bodyPr/>
          <a:lstStyle/>
          <a:p>
            <a:fld id="{CBD4EB34-F99E-1449-A474-46E8021F5E2E}" type="slidenum">
              <a:rPr lang="en-US" smtClean="0"/>
              <a:t>3</a:t>
            </a:fld>
            <a:endParaRPr lang="en-US"/>
          </a:p>
        </p:txBody>
      </p:sp>
    </p:spTree>
    <p:extLst>
      <p:ext uri="{BB962C8B-B14F-4D97-AF65-F5344CB8AC3E}">
        <p14:creationId xmlns:p14="http://schemas.microsoft.com/office/powerpoint/2010/main" val="1554591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Historical</a:t>
            </a:r>
            <a:r>
              <a:rPr lang="en-US" baseline="0" dirty="0" smtClean="0"/>
              <a:t> depth to what are often presented as temporary critical presences,  and the value of philosophical and empirical testing through history.</a:t>
            </a:r>
            <a:endParaRPr lang="en-US" dirty="0"/>
          </a:p>
        </p:txBody>
      </p:sp>
      <p:sp>
        <p:nvSpPr>
          <p:cNvPr id="4" name="Slide Number Placeholder 3"/>
          <p:cNvSpPr>
            <a:spLocks noGrp="1"/>
          </p:cNvSpPr>
          <p:nvPr>
            <p:ph type="sldNum" sz="quarter" idx="10"/>
          </p:nvPr>
        </p:nvSpPr>
        <p:spPr/>
        <p:txBody>
          <a:bodyPr/>
          <a:lstStyle/>
          <a:p>
            <a:fld id="{CBD4EB34-F99E-1449-A474-46E8021F5E2E}" type="slidenum">
              <a:rPr lang="en-US" smtClean="0"/>
              <a:t>5</a:t>
            </a:fld>
            <a:endParaRPr lang="en-US"/>
          </a:p>
        </p:txBody>
      </p:sp>
    </p:spTree>
    <p:extLst>
      <p:ext uri="{BB962C8B-B14F-4D97-AF65-F5344CB8AC3E}">
        <p14:creationId xmlns:p14="http://schemas.microsoft.com/office/powerpoint/2010/main" val="2521338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Situated between self-knowledge and care of self  (Foucault 2005, p.255)</a:t>
            </a:r>
          </a:p>
          <a:p>
            <a:pPr marL="0" indent="0">
              <a:buNone/>
            </a:pPr>
            <a:endParaRPr lang="en-US" dirty="0" smtClean="0"/>
          </a:p>
          <a:p>
            <a:r>
              <a:rPr lang="en-US" dirty="0" smtClean="0"/>
              <a:t>Problem: How can the genealogical layers of culture be located when a linear ‘heraldic’ tracing is not possible? How do we define the self in what might be </a:t>
            </a:r>
            <a:r>
              <a:rPr lang="en-US" dirty="0" err="1" smtClean="0"/>
              <a:t>rhizomatic</a:t>
            </a:r>
            <a:r>
              <a:rPr lang="en-US" dirty="0" smtClean="0"/>
              <a:t> (</a:t>
            </a:r>
            <a:r>
              <a:rPr lang="en-US" dirty="0" err="1" smtClean="0"/>
              <a:t>Deleuze</a:t>
            </a:r>
            <a:r>
              <a:rPr lang="en-US" dirty="0" smtClean="0"/>
              <a:t>) or effaced experiences?</a:t>
            </a:r>
          </a:p>
          <a:p>
            <a:pPr marL="0" indent="0">
              <a:buNone/>
            </a:pPr>
            <a:endParaRPr lang="en-US" dirty="0" smtClean="0"/>
          </a:p>
          <a:p>
            <a:r>
              <a:rPr lang="en-US" dirty="0" smtClean="0"/>
              <a:t>This can be connected  to Paul Dash on the </a:t>
            </a:r>
            <a:r>
              <a:rPr lang="en-US" i="1" dirty="0" smtClean="0"/>
              <a:t>Absence of Ruins </a:t>
            </a:r>
            <a:r>
              <a:rPr lang="en-US" dirty="0" smtClean="0"/>
              <a:t>(    )</a:t>
            </a:r>
            <a:r>
              <a:rPr lang="en-US" i="1" dirty="0" smtClean="0"/>
              <a:t> </a:t>
            </a:r>
            <a:r>
              <a:rPr lang="en-US" dirty="0" smtClean="0"/>
              <a:t>in African Caribbean culture and the need for cultural recollection and representation</a:t>
            </a:r>
          </a:p>
          <a:p>
            <a:endParaRPr lang="en-US" dirty="0"/>
          </a:p>
        </p:txBody>
      </p:sp>
      <p:sp>
        <p:nvSpPr>
          <p:cNvPr id="4" name="Slide Number Placeholder 3"/>
          <p:cNvSpPr>
            <a:spLocks noGrp="1"/>
          </p:cNvSpPr>
          <p:nvPr>
            <p:ph type="sldNum" sz="quarter" idx="10"/>
          </p:nvPr>
        </p:nvSpPr>
        <p:spPr/>
        <p:txBody>
          <a:bodyPr/>
          <a:lstStyle/>
          <a:p>
            <a:fld id="{CBD4EB34-F99E-1449-A474-46E8021F5E2E}" type="slidenum">
              <a:rPr lang="en-US" smtClean="0"/>
              <a:t>8</a:t>
            </a:fld>
            <a:endParaRPr lang="en-US"/>
          </a:p>
        </p:txBody>
      </p:sp>
    </p:spTree>
    <p:extLst>
      <p:ext uri="{BB962C8B-B14F-4D97-AF65-F5344CB8AC3E}">
        <p14:creationId xmlns:p14="http://schemas.microsoft.com/office/powerpoint/2010/main" val="1976773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The World Isn't Working</a:t>
            </a:r>
            <a:r>
              <a:rPr lang="en-US" sz="1200" i="0" kern="1200" dirty="0" smtClean="0">
                <a:solidFill>
                  <a:schemeClr val="tx1"/>
                </a:solidFill>
                <a:latin typeface="+mn-lt"/>
                <a:ea typeface="+mn-ea"/>
                <a:cs typeface="+mn-cs"/>
              </a:rPr>
              <a:t> is an exemplar of Mark </a:t>
            </a:r>
            <a:r>
              <a:rPr lang="en-US" sz="1200" i="0" kern="1200" dirty="0" err="1" smtClean="0">
                <a:solidFill>
                  <a:schemeClr val="tx1"/>
                </a:solidFill>
                <a:latin typeface="+mn-lt"/>
                <a:ea typeface="+mn-ea"/>
                <a:cs typeface="+mn-cs"/>
              </a:rPr>
              <a:t>Titchner’s</a:t>
            </a:r>
            <a:r>
              <a:rPr lang="en-US" sz="1200" i="0" kern="1200" dirty="0" smtClean="0">
                <a:solidFill>
                  <a:schemeClr val="tx1"/>
                </a:solidFill>
                <a:latin typeface="+mn-lt"/>
                <a:ea typeface="+mn-ea"/>
                <a:cs typeface="+mn-cs"/>
              </a:rPr>
              <a:t> typographic works that have often been wonderfully abrasive in their turn of phrase. </a:t>
            </a:r>
            <a:r>
              <a:rPr lang="en-US" sz="1200" i="1" kern="1200" dirty="0" smtClean="0">
                <a:solidFill>
                  <a:schemeClr val="tx1"/>
                </a:solidFill>
                <a:latin typeface="+mn-lt"/>
                <a:ea typeface="+mn-ea"/>
                <a:cs typeface="+mn-cs"/>
              </a:rPr>
              <a:t>The World Isn’t Working</a:t>
            </a:r>
            <a:r>
              <a:rPr lang="en-US" sz="1200" i="0" kern="1200" dirty="0" smtClean="0">
                <a:solidFill>
                  <a:schemeClr val="tx1"/>
                </a:solidFill>
                <a:latin typeface="+mn-lt"/>
                <a:ea typeface="+mn-ea"/>
                <a:cs typeface="+mn-cs"/>
              </a:rPr>
              <a:t> text is based on the 1979 Saatchi &amp; Saatchi campaign for the Conservative party which used the slogan "Labour isn't working". https://</a:t>
            </a:r>
            <a:r>
              <a:rPr lang="en-US" sz="1200" i="0" kern="1200" dirty="0" err="1" smtClean="0">
                <a:solidFill>
                  <a:schemeClr val="tx1"/>
                </a:solidFill>
                <a:latin typeface="+mn-lt"/>
                <a:ea typeface="+mn-ea"/>
                <a:cs typeface="+mn-cs"/>
              </a:rPr>
              <a:t>www.seditionart.com</a:t>
            </a:r>
            <a:r>
              <a:rPr lang="en-US" sz="1200" i="0" kern="1200" dirty="0" smtClean="0">
                <a:solidFill>
                  <a:schemeClr val="tx1"/>
                </a:solidFill>
                <a:latin typeface="+mn-lt"/>
                <a:ea typeface="+mn-ea"/>
                <a:cs typeface="+mn-cs"/>
              </a:rPr>
              <a:t>/</a:t>
            </a:r>
            <a:r>
              <a:rPr lang="en-US" sz="1200" i="0" kern="1200" dirty="0" err="1" smtClean="0">
                <a:solidFill>
                  <a:schemeClr val="tx1"/>
                </a:solidFill>
                <a:latin typeface="+mn-lt"/>
                <a:ea typeface="+mn-ea"/>
                <a:cs typeface="+mn-cs"/>
              </a:rPr>
              <a:t>mark_titchner</a:t>
            </a:r>
            <a:r>
              <a:rPr lang="en-US" sz="1200" i="0" kern="1200" dirty="0" smtClean="0">
                <a:solidFill>
                  <a:schemeClr val="tx1"/>
                </a:solidFill>
                <a:latin typeface="+mn-lt"/>
                <a:ea typeface="+mn-ea"/>
                <a:cs typeface="+mn-cs"/>
              </a:rPr>
              <a:t>/the-world-</a:t>
            </a:r>
            <a:r>
              <a:rPr lang="en-US" sz="1200" i="0" kern="1200" dirty="0" err="1" smtClean="0">
                <a:solidFill>
                  <a:schemeClr val="tx1"/>
                </a:solidFill>
                <a:latin typeface="+mn-lt"/>
                <a:ea typeface="+mn-ea"/>
                <a:cs typeface="+mn-cs"/>
              </a:rPr>
              <a:t>isnt</a:t>
            </a:r>
            <a:r>
              <a:rPr lang="en-US" sz="1200" i="0" kern="1200" dirty="0" smtClean="0">
                <a:solidFill>
                  <a:schemeClr val="tx1"/>
                </a:solidFill>
                <a:latin typeface="+mn-lt"/>
                <a:ea typeface="+mn-ea"/>
                <a:cs typeface="+mn-cs"/>
              </a:rPr>
              <a:t>-working</a:t>
            </a:r>
            <a:endParaRPr lang="en-US" dirty="0"/>
          </a:p>
        </p:txBody>
      </p:sp>
      <p:sp>
        <p:nvSpPr>
          <p:cNvPr id="4" name="Slide Number Placeholder 3"/>
          <p:cNvSpPr>
            <a:spLocks noGrp="1"/>
          </p:cNvSpPr>
          <p:nvPr>
            <p:ph type="sldNum" sz="quarter" idx="10"/>
          </p:nvPr>
        </p:nvSpPr>
        <p:spPr/>
        <p:txBody>
          <a:bodyPr/>
          <a:lstStyle/>
          <a:p>
            <a:fld id="{CBD4EB34-F99E-1449-A474-46E8021F5E2E}" type="slidenum">
              <a:rPr lang="en-US" smtClean="0"/>
              <a:t>10</a:t>
            </a:fld>
            <a:endParaRPr lang="en-US"/>
          </a:p>
        </p:txBody>
      </p:sp>
    </p:spTree>
    <p:extLst>
      <p:ext uri="{BB962C8B-B14F-4D97-AF65-F5344CB8AC3E}">
        <p14:creationId xmlns:p14="http://schemas.microsoft.com/office/powerpoint/2010/main" val="3932754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03/09/17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03/09/17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03/09/17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03/09/17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03/09/17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03/09/17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03/09/17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03/09/17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03/09/17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03/09/17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03/09/17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03/09/17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2.warwick.ac.uk/research/warwickcommission/futureculture/finalreport/warwick_commission_report_2015.pdf" TargetMode="External"/><Relationship Id="rId3" Type="http://schemas.openxmlformats.org/officeDocument/2006/relationships/hyperlink" Target="http://www.nsead.org/downloads/survey.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sz="4900" dirty="0" smtClean="0"/>
              <a:t>‘Art of the Self’</a:t>
            </a:r>
            <a:r>
              <a:rPr lang="en-US" sz="4900" dirty="0"/>
              <a:t> </a:t>
            </a:r>
            <a:r>
              <a:rPr lang="en-US" sz="4900" dirty="0" smtClean="0"/>
              <a:t> </a:t>
            </a:r>
            <a:br>
              <a:rPr lang="en-US" sz="4900" dirty="0" smtClean="0"/>
            </a:br>
            <a:r>
              <a:rPr lang="en-US" dirty="0" smtClean="0"/>
              <a:t>A practice-based consideration through Foucault, reflecting on self-definition in learning and diversity of cultural representation in the arts</a:t>
            </a:r>
            <a:endParaRPr lang="en-US" dirty="0"/>
          </a:p>
        </p:txBody>
      </p:sp>
      <p:sp>
        <p:nvSpPr>
          <p:cNvPr id="3" name="Subtitle 2"/>
          <p:cNvSpPr>
            <a:spLocks noGrp="1"/>
          </p:cNvSpPr>
          <p:nvPr>
            <p:ph type="subTitle" idx="1"/>
          </p:nvPr>
        </p:nvSpPr>
        <p:spPr>
          <a:xfrm>
            <a:off x="927100" y="5286375"/>
            <a:ext cx="6400800" cy="1752600"/>
          </a:xfrm>
        </p:spPr>
        <p:txBody>
          <a:bodyPr/>
          <a:lstStyle/>
          <a:p>
            <a:pPr algn="l"/>
            <a:r>
              <a:rPr lang="en-US" dirty="0" smtClean="0"/>
              <a:t>Miranda Matthews</a:t>
            </a:r>
            <a:endParaRPr lang="en-US" dirty="0"/>
          </a:p>
        </p:txBody>
      </p:sp>
      <p:pic>
        <p:nvPicPr>
          <p:cNvPr id="4" name="Picture 3"/>
          <p:cNvPicPr>
            <a:picLocks noChangeAspect="1"/>
          </p:cNvPicPr>
          <p:nvPr/>
        </p:nvPicPr>
        <p:blipFill>
          <a:blip r:embed="rId3"/>
          <a:stretch>
            <a:fillRect/>
          </a:stretch>
        </p:blipFill>
        <p:spPr>
          <a:xfrm>
            <a:off x="6715125" y="6199491"/>
            <a:ext cx="2063120" cy="473193"/>
          </a:xfrm>
          <a:prstGeom prst="rect">
            <a:avLst/>
          </a:prstGeom>
        </p:spPr>
      </p:pic>
    </p:spTree>
    <p:extLst>
      <p:ext uri="{BB962C8B-B14F-4D97-AF65-F5344CB8AC3E}">
        <p14:creationId xmlns:p14="http://schemas.microsoft.com/office/powerpoint/2010/main" val="1582234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888"/>
            <a:ext cx="8229600" cy="1143000"/>
          </a:xfrm>
        </p:spPr>
        <p:txBody>
          <a:bodyPr/>
          <a:lstStyle/>
          <a:p>
            <a:r>
              <a:rPr lang="en-US" i="1" dirty="0" smtClean="0"/>
              <a:t>Parrhesia </a:t>
            </a:r>
            <a:r>
              <a:rPr lang="en-US" dirty="0" smtClean="0"/>
              <a:t>in practice</a:t>
            </a:r>
            <a:endParaRPr lang="en-US" dirty="0"/>
          </a:p>
        </p:txBody>
      </p:sp>
      <p:pic>
        <p:nvPicPr>
          <p:cNvPr id="4" name="Content Placeholder 3"/>
          <p:cNvPicPr>
            <a:picLocks noGrp="1" noChangeAspect="1"/>
          </p:cNvPicPr>
          <p:nvPr>
            <p:ph idx="1"/>
          </p:nvPr>
        </p:nvPicPr>
        <p:blipFill>
          <a:blip r:embed="rId3"/>
          <a:srcRect l="-11617" r="-11617"/>
          <a:stretch>
            <a:fillRect/>
          </a:stretch>
        </p:blipFill>
        <p:spPr>
          <a:xfrm>
            <a:off x="0" y="1417638"/>
            <a:ext cx="4273550" cy="2350288"/>
          </a:xfrm>
        </p:spPr>
      </p:pic>
      <p:sp>
        <p:nvSpPr>
          <p:cNvPr id="5" name="TextBox 4"/>
          <p:cNvSpPr txBox="1"/>
          <p:nvPr/>
        </p:nvSpPr>
        <p:spPr>
          <a:xfrm>
            <a:off x="346075" y="3912711"/>
            <a:ext cx="3587750" cy="369332"/>
          </a:xfrm>
          <a:prstGeom prst="rect">
            <a:avLst/>
          </a:prstGeom>
          <a:noFill/>
        </p:spPr>
        <p:txBody>
          <a:bodyPr wrap="square" rtlCol="0">
            <a:spAutoFit/>
          </a:bodyPr>
          <a:lstStyle/>
          <a:p>
            <a:r>
              <a:rPr lang="en-US" dirty="0" smtClean="0"/>
              <a:t>Mark </a:t>
            </a:r>
            <a:r>
              <a:rPr lang="en-US" dirty="0" err="1" smtClean="0"/>
              <a:t>Wallanger</a:t>
            </a:r>
            <a:r>
              <a:rPr lang="en-US" dirty="0" smtClean="0"/>
              <a:t> ‘State Britain’ 2007 </a:t>
            </a:r>
            <a:endParaRPr lang="en-US" dirty="0"/>
          </a:p>
        </p:txBody>
      </p:sp>
      <p:pic>
        <p:nvPicPr>
          <p:cNvPr id="6" name="Picture 5"/>
          <p:cNvPicPr>
            <a:picLocks noChangeAspect="1"/>
          </p:cNvPicPr>
          <p:nvPr/>
        </p:nvPicPr>
        <p:blipFill>
          <a:blip r:embed="rId4"/>
          <a:stretch>
            <a:fillRect/>
          </a:stretch>
        </p:blipFill>
        <p:spPr>
          <a:xfrm>
            <a:off x="4921250" y="1417638"/>
            <a:ext cx="3476624" cy="2352866"/>
          </a:xfrm>
          <a:prstGeom prst="rect">
            <a:avLst/>
          </a:prstGeom>
        </p:spPr>
      </p:pic>
      <p:sp>
        <p:nvSpPr>
          <p:cNvPr id="7" name="TextBox 6"/>
          <p:cNvSpPr txBox="1"/>
          <p:nvPr/>
        </p:nvSpPr>
        <p:spPr>
          <a:xfrm>
            <a:off x="4921250" y="3912710"/>
            <a:ext cx="3765550" cy="646331"/>
          </a:xfrm>
          <a:prstGeom prst="rect">
            <a:avLst/>
          </a:prstGeom>
          <a:noFill/>
        </p:spPr>
        <p:txBody>
          <a:bodyPr wrap="square" rtlCol="0">
            <a:spAutoFit/>
          </a:bodyPr>
          <a:lstStyle/>
          <a:p>
            <a:r>
              <a:rPr lang="en-US" dirty="0" smtClean="0"/>
              <a:t>Jenny </a:t>
            </a:r>
            <a:r>
              <a:rPr lang="en-US" dirty="0" err="1" smtClean="0"/>
              <a:t>Holzer</a:t>
            </a:r>
            <a:r>
              <a:rPr lang="en-US" dirty="0" smtClean="0"/>
              <a:t> ‘Life </a:t>
            </a:r>
            <a:r>
              <a:rPr lang="en-US" dirty="0"/>
              <a:t>is not a Rehearsal: “Marquees” </a:t>
            </a:r>
            <a:r>
              <a:rPr lang="en-US" dirty="0" smtClean="0"/>
              <a:t>1993</a:t>
            </a:r>
            <a:endParaRPr lang="en-US" dirty="0"/>
          </a:p>
        </p:txBody>
      </p:sp>
      <p:pic>
        <p:nvPicPr>
          <p:cNvPr id="8" name="Picture 7"/>
          <p:cNvPicPr>
            <a:picLocks noChangeAspect="1"/>
          </p:cNvPicPr>
          <p:nvPr/>
        </p:nvPicPr>
        <p:blipFill>
          <a:blip r:embed="rId5"/>
          <a:stretch>
            <a:fillRect/>
          </a:stretch>
        </p:blipFill>
        <p:spPr>
          <a:xfrm>
            <a:off x="346075" y="4758526"/>
            <a:ext cx="5540375" cy="1926346"/>
          </a:xfrm>
          <a:prstGeom prst="rect">
            <a:avLst/>
          </a:prstGeom>
        </p:spPr>
      </p:pic>
      <p:sp>
        <p:nvSpPr>
          <p:cNvPr id="9" name="TextBox 8"/>
          <p:cNvSpPr txBox="1"/>
          <p:nvPr/>
        </p:nvSpPr>
        <p:spPr>
          <a:xfrm>
            <a:off x="6238874" y="5349873"/>
            <a:ext cx="2447926" cy="923330"/>
          </a:xfrm>
          <a:prstGeom prst="rect">
            <a:avLst/>
          </a:prstGeom>
          <a:noFill/>
        </p:spPr>
        <p:txBody>
          <a:bodyPr wrap="square" rtlCol="0">
            <a:spAutoFit/>
          </a:bodyPr>
          <a:lstStyle/>
          <a:p>
            <a:r>
              <a:rPr lang="en-US" dirty="0" smtClean="0"/>
              <a:t>Mark </a:t>
            </a:r>
            <a:r>
              <a:rPr lang="en-US" dirty="0" err="1" smtClean="0"/>
              <a:t>Titchner</a:t>
            </a:r>
            <a:r>
              <a:rPr lang="en-US" dirty="0" smtClean="0"/>
              <a:t> ‘The World isn’t Working’ 2008</a:t>
            </a:r>
            <a:endParaRPr lang="en-US" dirty="0"/>
          </a:p>
        </p:txBody>
      </p:sp>
    </p:spTree>
    <p:extLst>
      <p:ext uri="{BB962C8B-B14F-4D97-AF65-F5344CB8AC3E}">
        <p14:creationId xmlns:p14="http://schemas.microsoft.com/office/powerpoint/2010/main" val="160547370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1</a:t>
            </a:r>
            <a:endParaRPr lang="en-US" dirty="0"/>
          </a:p>
        </p:txBody>
      </p:sp>
      <p:sp>
        <p:nvSpPr>
          <p:cNvPr id="3" name="Content Placeholder 2"/>
          <p:cNvSpPr>
            <a:spLocks noGrp="1"/>
          </p:cNvSpPr>
          <p:nvPr>
            <p:ph idx="1"/>
          </p:nvPr>
        </p:nvSpPr>
        <p:spPr/>
        <p:txBody>
          <a:bodyPr/>
          <a:lstStyle/>
          <a:p>
            <a:r>
              <a:rPr lang="en-US" sz="2800" dirty="0" smtClean="0"/>
              <a:t>Identify an historical figure significant to you, who spoke out for their beliefs against dominant social structures.</a:t>
            </a:r>
          </a:p>
          <a:p>
            <a:r>
              <a:rPr lang="en-US" sz="2800" dirty="0" smtClean="0"/>
              <a:t>Discuss in pairs: </a:t>
            </a:r>
          </a:p>
          <a:p>
            <a:r>
              <a:rPr lang="en-US" sz="2800" dirty="0" smtClean="0"/>
              <a:t>When have you spoken out?</a:t>
            </a:r>
          </a:p>
          <a:p>
            <a:r>
              <a:rPr lang="en-US" sz="2800" dirty="0" smtClean="0"/>
              <a:t>When have you been afraid to?</a:t>
            </a:r>
          </a:p>
          <a:p>
            <a:r>
              <a:rPr lang="en-US" sz="2800" dirty="0" smtClean="0"/>
              <a:t>What do you think restricts creativity in society?</a:t>
            </a:r>
            <a:r>
              <a:rPr lang="en-US" dirty="0"/>
              <a:t> </a:t>
            </a:r>
            <a:r>
              <a:rPr lang="en-US" sz="2800" dirty="0" smtClean="0"/>
              <a:t>Write down key points for each other.</a:t>
            </a:r>
          </a:p>
        </p:txBody>
      </p:sp>
    </p:spTree>
    <p:extLst>
      <p:ext uri="{BB962C8B-B14F-4D97-AF65-F5344CB8AC3E}">
        <p14:creationId xmlns:p14="http://schemas.microsoft.com/office/powerpoint/2010/main" val="215197415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2</a:t>
            </a:r>
            <a:endParaRPr lang="en-US" dirty="0"/>
          </a:p>
        </p:txBody>
      </p:sp>
      <p:sp>
        <p:nvSpPr>
          <p:cNvPr id="3" name="Content Placeholder 2"/>
          <p:cNvSpPr>
            <a:spLocks noGrp="1"/>
          </p:cNvSpPr>
          <p:nvPr>
            <p:ph idx="1"/>
          </p:nvPr>
        </p:nvSpPr>
        <p:spPr/>
        <p:txBody>
          <a:bodyPr/>
          <a:lstStyle/>
          <a:p>
            <a:r>
              <a:rPr lang="en-US" dirty="0" smtClean="0"/>
              <a:t>Discuss your current fears for society</a:t>
            </a:r>
          </a:p>
          <a:p>
            <a:r>
              <a:rPr lang="en-US" dirty="0" smtClean="0"/>
              <a:t>Draw symbolic images of your fears</a:t>
            </a:r>
            <a:endParaRPr lang="en-US" dirty="0"/>
          </a:p>
        </p:txBody>
      </p:sp>
    </p:spTree>
    <p:extLst>
      <p:ext uri="{BB962C8B-B14F-4D97-AF65-F5344CB8AC3E}">
        <p14:creationId xmlns:p14="http://schemas.microsoft.com/office/powerpoint/2010/main" val="169632451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2</a:t>
            </a:r>
            <a:endParaRPr lang="en-US" dirty="0"/>
          </a:p>
        </p:txBody>
      </p:sp>
      <p:sp>
        <p:nvSpPr>
          <p:cNvPr id="3" name="Content Placeholder 2"/>
          <p:cNvSpPr>
            <a:spLocks noGrp="1"/>
          </p:cNvSpPr>
          <p:nvPr>
            <p:ph idx="1"/>
          </p:nvPr>
        </p:nvSpPr>
        <p:spPr/>
        <p:txBody>
          <a:bodyPr/>
          <a:lstStyle/>
          <a:p>
            <a:r>
              <a:rPr lang="en-US" dirty="0" smtClean="0"/>
              <a:t>Surround the symbolic drawings with images that shift  and dispel worries.</a:t>
            </a:r>
          </a:p>
          <a:p>
            <a:endParaRPr lang="en-US" dirty="0"/>
          </a:p>
          <a:p>
            <a:r>
              <a:rPr lang="en-US" dirty="0" smtClean="0"/>
              <a:t>What effects do you notice in the changed images and your responses?</a:t>
            </a:r>
            <a:endParaRPr lang="en-US" dirty="0"/>
          </a:p>
        </p:txBody>
      </p:sp>
    </p:spTree>
    <p:extLst>
      <p:ext uri="{BB962C8B-B14F-4D97-AF65-F5344CB8AC3E}">
        <p14:creationId xmlns:p14="http://schemas.microsoft.com/office/powerpoint/2010/main" val="38548426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r>
              <a:rPr lang="en-US" dirty="0" smtClean="0"/>
              <a:t>How do you think these </a:t>
            </a:r>
            <a:r>
              <a:rPr lang="en-US" dirty="0" err="1" smtClean="0"/>
              <a:t>vocalisations</a:t>
            </a:r>
            <a:r>
              <a:rPr lang="en-US" dirty="0" smtClean="0"/>
              <a:t> can be used in creative pedagogies?</a:t>
            </a:r>
          </a:p>
          <a:p>
            <a:r>
              <a:rPr lang="en-US" dirty="0" smtClean="0"/>
              <a:t>How could this kind of work raise awareness of the issues in focus?</a:t>
            </a:r>
            <a:endParaRPr lang="en-US" dirty="0"/>
          </a:p>
        </p:txBody>
      </p:sp>
    </p:spTree>
    <p:extLst>
      <p:ext uri="{BB962C8B-B14F-4D97-AF65-F5344CB8AC3E}">
        <p14:creationId xmlns:p14="http://schemas.microsoft.com/office/powerpoint/2010/main" val="41889381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44885670"/>
              </p:ext>
            </p:extLst>
          </p:nvPr>
        </p:nvGraphicFramePr>
        <p:xfrm>
          <a:off x="254000" y="917575"/>
          <a:ext cx="8448675" cy="5162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1421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513"/>
            <a:ext cx="8229600" cy="1143000"/>
          </a:xfrm>
        </p:spPr>
        <p:txBody>
          <a:bodyPr/>
          <a:lstStyle/>
          <a:p>
            <a:r>
              <a:rPr lang="en-US" dirty="0" smtClean="0"/>
              <a:t>References</a:t>
            </a:r>
            <a:endParaRPr lang="en-US" dirty="0"/>
          </a:p>
        </p:txBody>
      </p:sp>
      <p:sp>
        <p:nvSpPr>
          <p:cNvPr id="3" name="Content Placeholder 2"/>
          <p:cNvSpPr>
            <a:spLocks noGrp="1"/>
          </p:cNvSpPr>
          <p:nvPr>
            <p:ph idx="1"/>
          </p:nvPr>
        </p:nvSpPr>
        <p:spPr>
          <a:xfrm>
            <a:off x="457199" y="1127125"/>
            <a:ext cx="8480425" cy="5556249"/>
          </a:xfrm>
        </p:spPr>
        <p:txBody>
          <a:bodyPr>
            <a:normAutofit fontScale="70000" lnSpcReduction="20000"/>
          </a:bodyPr>
          <a:lstStyle/>
          <a:p>
            <a:r>
              <a:rPr lang="en-GB" dirty="0" err="1"/>
              <a:t>Charland</a:t>
            </a:r>
            <a:r>
              <a:rPr lang="en-GB" dirty="0"/>
              <a:t>, W. (2010) African American youth and the artist’s Identity: cultural models and aspirational foreclosure, </a:t>
            </a:r>
            <a:r>
              <a:rPr lang="en-GB" i="1" dirty="0"/>
              <a:t>Studies in Art Education, </a:t>
            </a:r>
            <a:r>
              <a:rPr lang="en-GB" dirty="0"/>
              <a:t>51:2, 105-133, Reston: National Art Education </a:t>
            </a:r>
            <a:r>
              <a:rPr lang="en-GB" dirty="0" smtClean="0"/>
              <a:t>Association</a:t>
            </a:r>
          </a:p>
          <a:p>
            <a:r>
              <a:rPr lang="en-GB" dirty="0" smtClean="0"/>
              <a:t>Dash, P. (2010 ) African Caribbean Pupils in Art Education, Rotterdam: Sense</a:t>
            </a:r>
            <a:endParaRPr lang="en-GB" dirty="0"/>
          </a:p>
          <a:p>
            <a:r>
              <a:rPr lang="en-GB" dirty="0" err="1"/>
              <a:t>Hayton</a:t>
            </a:r>
            <a:r>
              <a:rPr lang="en-GB" dirty="0"/>
              <a:t>, R., Haste, P. &amp; Jones, A. (2015) Promoting diversity in creative art education: the case of Fine Art at Goldsmiths, University of London, </a:t>
            </a:r>
            <a:r>
              <a:rPr lang="en-GB" i="1" dirty="0"/>
              <a:t>British Journal of Sociology of Education, </a:t>
            </a:r>
            <a:r>
              <a:rPr lang="en-GB" dirty="0"/>
              <a:t>36: 8, 1258-1276, DOI: 10.1080/</a:t>
            </a:r>
            <a:r>
              <a:rPr lang="en-GB" dirty="0" smtClean="0"/>
              <a:t>01425692.2014.899891</a:t>
            </a:r>
          </a:p>
          <a:p>
            <a:r>
              <a:rPr lang="en-GB" dirty="0" smtClean="0"/>
              <a:t>Jack, A.A. (2014) ‘Culture Shock Revisited: The Social and Cultural Contingencies of Class Marginality’. </a:t>
            </a:r>
            <a:r>
              <a:rPr lang="en-GB" i="1" dirty="0" smtClean="0"/>
              <a:t>Sociological Forum, </a:t>
            </a:r>
            <a:r>
              <a:rPr lang="en-GB" dirty="0" smtClean="0"/>
              <a:t>29:2, 453-475 </a:t>
            </a:r>
            <a:r>
              <a:rPr lang="cs-CZ" dirty="0"/>
              <a:t>DOI: 10.1111/socf</a:t>
            </a:r>
            <a:r>
              <a:rPr lang="cs-CZ"/>
              <a:t>.</a:t>
            </a:r>
            <a:r>
              <a:rPr lang="cs-CZ" smtClean="0"/>
              <a:t>12092</a:t>
            </a:r>
            <a:endParaRPr lang="en-GB" dirty="0" smtClean="0"/>
          </a:p>
          <a:p>
            <a:r>
              <a:rPr lang="en-GB" dirty="0" smtClean="0"/>
              <a:t>Foucault</a:t>
            </a:r>
            <a:r>
              <a:rPr lang="en-GB" dirty="0"/>
              <a:t>, M. (1996) ed. </a:t>
            </a:r>
            <a:r>
              <a:rPr lang="en-GB" dirty="0" err="1"/>
              <a:t>Lotringer</a:t>
            </a:r>
            <a:r>
              <a:rPr lang="en-GB" dirty="0"/>
              <a:t>, S., </a:t>
            </a:r>
            <a:r>
              <a:rPr lang="en-GB" i="1" dirty="0"/>
              <a:t>Foucault live: Collected interviews, 1961-1984</a:t>
            </a:r>
            <a:endParaRPr lang="en-GB" dirty="0"/>
          </a:p>
          <a:p>
            <a:r>
              <a:rPr lang="en-GB" dirty="0"/>
              <a:t>Foucault, M. (1988) eds. Martin L. H., </a:t>
            </a:r>
            <a:r>
              <a:rPr lang="en-GB" dirty="0" err="1"/>
              <a:t>Gutman</a:t>
            </a:r>
            <a:r>
              <a:rPr lang="en-GB" dirty="0"/>
              <a:t>, H. &amp; Hutton, P.H., </a:t>
            </a:r>
            <a:r>
              <a:rPr lang="en-GB" i="1" dirty="0"/>
              <a:t>Technologies of the self: A seminar with Michel Foucault.</a:t>
            </a:r>
            <a:endParaRPr lang="en-GB" dirty="0"/>
          </a:p>
          <a:p>
            <a:r>
              <a:rPr lang="en-GB" dirty="0"/>
              <a:t>Foucault, M. (2005) </a:t>
            </a:r>
            <a:r>
              <a:rPr lang="en-GB" i="1" dirty="0"/>
              <a:t>The hermeneutics of the subject: Lectures at the College de France 1981-1982</a:t>
            </a:r>
            <a:endParaRPr lang="en-GB" dirty="0"/>
          </a:p>
          <a:p>
            <a:endParaRPr lang="en-US" dirty="0"/>
          </a:p>
        </p:txBody>
      </p:sp>
    </p:spTree>
    <p:extLst>
      <p:ext uri="{BB962C8B-B14F-4D97-AF65-F5344CB8AC3E}">
        <p14:creationId xmlns:p14="http://schemas.microsoft.com/office/powerpoint/2010/main" val="387718820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GB" dirty="0" err="1"/>
              <a:t>Neelands</a:t>
            </a:r>
            <a:r>
              <a:rPr lang="en-GB" dirty="0"/>
              <a:t>, J., </a:t>
            </a:r>
            <a:r>
              <a:rPr lang="en-GB" dirty="0" err="1"/>
              <a:t>Belfiore</a:t>
            </a:r>
            <a:r>
              <a:rPr lang="en-GB" dirty="0"/>
              <a:t>, D., Firth, C., Hart, N., Perrin, L., Brock, S., </a:t>
            </a:r>
            <a:r>
              <a:rPr lang="en-GB" dirty="0" err="1"/>
              <a:t>Holdaway</a:t>
            </a:r>
            <a:r>
              <a:rPr lang="en-GB" dirty="0"/>
              <a:t>, D., </a:t>
            </a:r>
            <a:r>
              <a:rPr lang="en-GB" dirty="0" err="1"/>
              <a:t>Woddis</a:t>
            </a:r>
            <a:r>
              <a:rPr lang="en-GB" dirty="0"/>
              <a:t>, J. (2015) </a:t>
            </a:r>
            <a:r>
              <a:rPr lang="en-GB" i="1" dirty="0"/>
              <a:t>The Warwick Commission, </a:t>
            </a:r>
            <a:r>
              <a:rPr lang="en-GB" dirty="0"/>
              <a:t>The University of Warwick. Retrieved from: </a:t>
            </a:r>
            <a:r>
              <a:rPr lang="en-GB" u="sng" dirty="0">
                <a:hlinkClick r:id="rId2"/>
              </a:rPr>
              <a:t>http://www2.warwick.ac.uk/research/warwickcommission/futureculture/finalreport/warwick_commission_report_2015.pdf</a:t>
            </a:r>
            <a:r>
              <a:rPr lang="en-GB" dirty="0"/>
              <a:t> (1/11/16)</a:t>
            </a:r>
          </a:p>
          <a:p>
            <a:r>
              <a:rPr lang="en-GB" dirty="0"/>
              <a:t>NSEAD, (2016) </a:t>
            </a:r>
            <a:r>
              <a:rPr lang="en-GB" i="1" dirty="0"/>
              <a:t>The National Society for Education in Art and Design Survey Report 2015-16. </a:t>
            </a:r>
            <a:r>
              <a:rPr lang="en-GB" dirty="0"/>
              <a:t>Retrieved from: </a:t>
            </a:r>
            <a:r>
              <a:rPr lang="en-GB" u="sng" dirty="0">
                <a:hlinkClick r:id="rId3"/>
              </a:rPr>
              <a:t>http://www.nsead.org/downloads/survey.pdf</a:t>
            </a:r>
            <a:r>
              <a:rPr lang="en-GB" dirty="0"/>
              <a:t> (1/11/16)</a:t>
            </a:r>
          </a:p>
          <a:p>
            <a:r>
              <a:rPr lang="en-GB" dirty="0"/>
              <a:t>The Sutton Trust (2017) ‘Aspirations Polling 2017’. Retrieved from: https://</a:t>
            </a:r>
            <a:r>
              <a:rPr lang="en-GB" dirty="0" err="1"/>
              <a:t>www.suttontrust.com</a:t>
            </a:r>
            <a:r>
              <a:rPr lang="en-GB" dirty="0"/>
              <a:t>/research-paper/aspirations-polling-2017/</a:t>
            </a:r>
          </a:p>
          <a:p>
            <a:r>
              <a:rPr lang="en-GB" dirty="0" err="1"/>
              <a:t>Weale</a:t>
            </a:r>
            <a:r>
              <a:rPr lang="en-GB" dirty="0"/>
              <a:t>, S. and Adams, R. (2016) ‘Schools must focus on struggling white working class pupils, says UK </a:t>
            </a:r>
            <a:r>
              <a:rPr lang="en-GB" dirty="0" err="1"/>
              <a:t>Cherity</a:t>
            </a:r>
            <a:r>
              <a:rPr lang="en-GB" dirty="0"/>
              <a:t>’, 10.11.16, </a:t>
            </a:r>
            <a:r>
              <a:rPr lang="en-GB" i="1" dirty="0"/>
              <a:t>The Guardian, </a:t>
            </a:r>
            <a:r>
              <a:rPr lang="en-GB" dirty="0"/>
              <a:t>UK</a:t>
            </a:r>
            <a:endParaRPr lang="en-GB" i="1" dirty="0"/>
          </a:p>
          <a:p>
            <a:endParaRPr lang="en-US" dirty="0"/>
          </a:p>
        </p:txBody>
      </p:sp>
    </p:spTree>
    <p:extLst>
      <p:ext uri="{BB962C8B-B14F-4D97-AF65-F5344CB8AC3E}">
        <p14:creationId xmlns:p14="http://schemas.microsoft.com/office/powerpoint/2010/main" val="3811443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normAutofit/>
          </a:bodyPr>
          <a:lstStyle/>
          <a:p>
            <a:r>
              <a:rPr lang="en-US" sz="2800" dirty="0" smtClean="0"/>
              <a:t>Identifying the issues and locating questions</a:t>
            </a:r>
          </a:p>
          <a:p>
            <a:r>
              <a:rPr lang="en-US" sz="2800" dirty="0" smtClean="0"/>
              <a:t>Basis in Foucauldian Technologies of Self: 1)</a:t>
            </a:r>
            <a:r>
              <a:rPr lang="en-US" sz="2800" dirty="0" smtClean="0"/>
              <a:t>self</a:t>
            </a:r>
            <a:r>
              <a:rPr lang="en-US" sz="2800" dirty="0" smtClean="0"/>
              <a:t>-knowledge, 2) care of the self and 3) </a:t>
            </a:r>
            <a:r>
              <a:rPr lang="en-US" sz="2800" i="1" dirty="0"/>
              <a:t>p</a:t>
            </a:r>
            <a:r>
              <a:rPr lang="en-US" sz="2800" i="1" dirty="0" smtClean="0"/>
              <a:t>arrhesia</a:t>
            </a:r>
            <a:endParaRPr lang="en-US" sz="2800" dirty="0" smtClean="0"/>
          </a:p>
          <a:p>
            <a:r>
              <a:rPr lang="en-US" sz="2800" dirty="0" smtClean="0"/>
              <a:t>Examples in visual practice</a:t>
            </a:r>
          </a:p>
          <a:p>
            <a:r>
              <a:rPr lang="en-US" sz="2800" dirty="0" smtClean="0"/>
              <a:t>Activity </a:t>
            </a:r>
            <a:r>
              <a:rPr lang="en-US" sz="2800" dirty="0" smtClean="0"/>
              <a:t>1   </a:t>
            </a:r>
            <a:r>
              <a:rPr lang="en-US" sz="2800" i="1" dirty="0" smtClean="0"/>
              <a:t>parrhesia – </a:t>
            </a:r>
            <a:r>
              <a:rPr lang="en-US" sz="2800" dirty="0" smtClean="0"/>
              <a:t>speaking out</a:t>
            </a:r>
            <a:endParaRPr lang="en-US" sz="2800" dirty="0" smtClean="0"/>
          </a:p>
          <a:p>
            <a:r>
              <a:rPr lang="en-US" sz="2800" dirty="0" smtClean="0"/>
              <a:t>Activity </a:t>
            </a:r>
            <a:r>
              <a:rPr lang="en-US" sz="2800" dirty="0" smtClean="0"/>
              <a:t>2   expressing and dispelling </a:t>
            </a:r>
            <a:endParaRPr lang="en-US" sz="2800" dirty="0" smtClean="0"/>
          </a:p>
          <a:p>
            <a:r>
              <a:rPr lang="en-US" sz="2800" dirty="0" smtClean="0"/>
              <a:t>Plenary and questions</a:t>
            </a:r>
          </a:p>
        </p:txBody>
      </p:sp>
    </p:spTree>
    <p:extLst>
      <p:ext uri="{BB962C8B-B14F-4D97-AF65-F5344CB8AC3E}">
        <p14:creationId xmlns:p14="http://schemas.microsoft.com/office/powerpoint/2010/main" val="8368284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Self</a:t>
            </a:r>
            <a:r>
              <a:rPr lang="en-US" dirty="0"/>
              <a:t>-definition and </a:t>
            </a:r>
            <a:r>
              <a:rPr lang="en-US" dirty="0" smtClean="0"/>
              <a:t>Representation? </a:t>
            </a:r>
            <a:endParaRPr lang="en-US" dirty="0"/>
          </a:p>
        </p:txBody>
      </p:sp>
      <p:sp>
        <p:nvSpPr>
          <p:cNvPr id="3" name="Content Placeholder 2"/>
          <p:cNvSpPr>
            <a:spLocks noGrp="1"/>
          </p:cNvSpPr>
          <p:nvPr>
            <p:ph idx="1"/>
          </p:nvPr>
        </p:nvSpPr>
        <p:spPr>
          <a:xfrm>
            <a:off x="457200" y="1600200"/>
            <a:ext cx="8432800" cy="5067300"/>
          </a:xfrm>
        </p:spPr>
        <p:txBody>
          <a:bodyPr>
            <a:normAutofit fontScale="85000" lnSpcReduction="10000"/>
          </a:bodyPr>
          <a:lstStyle/>
          <a:p>
            <a:r>
              <a:rPr lang="en-US" sz="2800" dirty="0" smtClean="0"/>
              <a:t>Post 2010 -&gt;  widening gaps and increasingly complex issues </a:t>
            </a:r>
            <a:r>
              <a:rPr lang="en-US" sz="2800" dirty="0"/>
              <a:t>of cultural representation in the arts for under-represented </a:t>
            </a:r>
            <a:r>
              <a:rPr lang="en-US" sz="2800" dirty="0" smtClean="0"/>
              <a:t>groups since the EBacc was introduced (2010). Black </a:t>
            </a:r>
            <a:r>
              <a:rPr lang="en-US" sz="2800" dirty="0"/>
              <a:t>and ethnic minority students and white working class </a:t>
            </a:r>
            <a:r>
              <a:rPr lang="en-US" sz="2800" dirty="0" smtClean="0"/>
              <a:t>students are most affected </a:t>
            </a:r>
            <a:r>
              <a:rPr lang="en-US" sz="2800" dirty="0"/>
              <a:t>(Warwick Commission, 2015; Sutton Report, </a:t>
            </a:r>
            <a:r>
              <a:rPr lang="en-US" sz="2800" dirty="0" smtClean="0"/>
              <a:t>2016, 2017)</a:t>
            </a:r>
            <a:r>
              <a:rPr lang="en-GB" sz="2800" dirty="0" smtClean="0"/>
              <a:t> </a:t>
            </a:r>
          </a:p>
          <a:p>
            <a:endParaRPr lang="en-GB" sz="2800" dirty="0"/>
          </a:p>
          <a:p>
            <a:r>
              <a:rPr lang="en-GB" sz="2800" dirty="0" smtClean="0"/>
              <a:t>Studies </a:t>
            </a:r>
            <a:r>
              <a:rPr lang="en-GB" sz="2800" dirty="0"/>
              <a:t>in increasing diversity at Goldsmiths College (</a:t>
            </a:r>
            <a:r>
              <a:rPr lang="en-GB" sz="2800" dirty="0" err="1"/>
              <a:t>Hayton</a:t>
            </a:r>
            <a:r>
              <a:rPr lang="en-GB" sz="2800" dirty="0"/>
              <a:t> et al, 2015) have noted that 92% of Fine Art students nationally are White, with 93% white students at Goldsmiths </a:t>
            </a:r>
            <a:endParaRPr lang="en-GB" sz="2800" dirty="0" smtClean="0"/>
          </a:p>
          <a:p>
            <a:pPr marL="0" indent="0">
              <a:buNone/>
            </a:pPr>
            <a:endParaRPr lang="en-GB" sz="2800" dirty="0" smtClean="0"/>
          </a:p>
          <a:p>
            <a:r>
              <a:rPr lang="en-US" sz="2800" dirty="0"/>
              <a:t>Effects of austerity politics in reducing standards of living, increasing student fees in education, and reduced resources for the arts in learning.</a:t>
            </a:r>
          </a:p>
          <a:p>
            <a:endParaRPr lang="en-GB" sz="2800" dirty="0" smtClean="0"/>
          </a:p>
        </p:txBody>
      </p:sp>
    </p:spTree>
    <p:extLst>
      <p:ext uri="{BB962C8B-B14F-4D97-AF65-F5344CB8AC3E}">
        <p14:creationId xmlns:p14="http://schemas.microsoft.com/office/powerpoint/2010/main" val="18315693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Central Question</a:t>
            </a:r>
            <a:endParaRPr lang="en-US" sz="3600" dirty="0"/>
          </a:p>
        </p:txBody>
      </p:sp>
      <p:sp>
        <p:nvSpPr>
          <p:cNvPr id="3" name="Content Placeholder 2"/>
          <p:cNvSpPr>
            <a:spLocks noGrp="1"/>
          </p:cNvSpPr>
          <p:nvPr>
            <p:ph idx="1"/>
          </p:nvPr>
        </p:nvSpPr>
        <p:spPr>
          <a:xfrm>
            <a:off x="457200" y="885825"/>
            <a:ext cx="8229600" cy="4525963"/>
          </a:xfrm>
        </p:spPr>
        <p:txBody>
          <a:bodyPr>
            <a:normAutofit fontScale="92500" lnSpcReduction="20000"/>
          </a:bodyPr>
          <a:lstStyle/>
          <a:p>
            <a:pPr marL="0" indent="0">
              <a:buNone/>
            </a:pPr>
            <a:endParaRPr lang="en-US" dirty="0" smtClean="0"/>
          </a:p>
          <a:p>
            <a:endParaRPr lang="en-US" i="1" dirty="0"/>
          </a:p>
          <a:p>
            <a:pPr marL="0" indent="0">
              <a:buNone/>
            </a:pPr>
            <a:r>
              <a:rPr lang="en-GB" i="1" dirty="0" smtClean="0"/>
              <a:t>How </a:t>
            </a:r>
            <a:r>
              <a:rPr lang="en-GB" i="1" dirty="0"/>
              <a:t>can we create the enabling conditions for students from under-represented groups to pursue learning in the arts, and to maintain their creative practice?</a:t>
            </a:r>
            <a:endParaRPr lang="en-GB" dirty="0"/>
          </a:p>
          <a:p>
            <a:pPr marL="0" indent="0">
              <a:buNone/>
            </a:pPr>
            <a:endParaRPr lang="en-US" dirty="0" smtClean="0"/>
          </a:p>
          <a:p>
            <a:r>
              <a:rPr lang="en-US" dirty="0" smtClean="0"/>
              <a:t>Addressing: inequality of resourcing; lack of representation; ‘foreclosure’ (</a:t>
            </a:r>
            <a:r>
              <a:rPr lang="en-US" dirty="0" err="1" smtClean="0"/>
              <a:t>Charland</a:t>
            </a:r>
            <a:r>
              <a:rPr lang="en-US" dirty="0" smtClean="0"/>
              <a:t> ,2010) in learning choices; culture shock (Jack, 2014) upon arrival at university</a:t>
            </a:r>
            <a:endParaRPr lang="en-US" dirty="0"/>
          </a:p>
        </p:txBody>
      </p:sp>
    </p:spTree>
    <p:extLst>
      <p:ext uri="{BB962C8B-B14F-4D97-AF65-F5344CB8AC3E}">
        <p14:creationId xmlns:p14="http://schemas.microsoft.com/office/powerpoint/2010/main" val="7171925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Technologies of Self: Self-knowledge</a:t>
            </a:r>
            <a:endParaRPr lang="en-US" dirty="0"/>
          </a:p>
        </p:txBody>
      </p:sp>
      <p:sp>
        <p:nvSpPr>
          <p:cNvPr id="3" name="Content Placeholder 2"/>
          <p:cNvSpPr>
            <a:spLocks noGrp="1"/>
          </p:cNvSpPr>
          <p:nvPr>
            <p:ph idx="1"/>
          </p:nvPr>
        </p:nvSpPr>
        <p:spPr/>
        <p:txBody>
          <a:bodyPr>
            <a:normAutofit/>
          </a:bodyPr>
          <a:lstStyle/>
          <a:p>
            <a:r>
              <a:rPr lang="en-US" sz="2800" dirty="0" smtClean="0"/>
              <a:t>Reflexive understanding of the self:</a:t>
            </a:r>
          </a:p>
          <a:p>
            <a:pPr marL="0" indent="0">
              <a:buNone/>
            </a:pPr>
            <a:endParaRPr lang="en-US" sz="2800" dirty="0" smtClean="0"/>
          </a:p>
          <a:p>
            <a:r>
              <a:rPr lang="en-US" sz="2800" dirty="0" smtClean="0"/>
              <a:t>‘First question: What is one’s self?’ (Foucault, 2005, p.52).  Returning to </a:t>
            </a:r>
            <a:r>
              <a:rPr lang="en-US" sz="2800" dirty="0" err="1" smtClean="0"/>
              <a:t>Pythia’s</a:t>
            </a:r>
            <a:r>
              <a:rPr lang="en-US" sz="2800" dirty="0" smtClean="0"/>
              <a:t> Delphic oracle and to Socrates: ‘one must know oneself</a:t>
            </a:r>
          </a:p>
          <a:p>
            <a:pPr marL="0" indent="0">
              <a:buNone/>
            </a:pPr>
            <a:r>
              <a:rPr lang="en-US" sz="2800" dirty="0"/>
              <a:t> </a:t>
            </a:r>
            <a:r>
              <a:rPr lang="en-US" sz="2800" dirty="0" smtClean="0"/>
              <a:t>    (</a:t>
            </a:r>
            <a:r>
              <a:rPr lang="en-US" sz="2800" i="1" dirty="0" err="1" smtClean="0"/>
              <a:t>gnōnai</a:t>
            </a:r>
            <a:r>
              <a:rPr lang="en-US" sz="2800" i="1" dirty="0" smtClean="0"/>
              <a:t> </a:t>
            </a:r>
            <a:r>
              <a:rPr lang="en-US" sz="2800" i="1" dirty="0" err="1" smtClean="0"/>
              <a:t>heauton</a:t>
            </a:r>
            <a:r>
              <a:rPr lang="en-US" sz="2800" dirty="0" smtClean="0"/>
              <a:t>)’ (Ibid.)</a:t>
            </a:r>
          </a:p>
          <a:p>
            <a:pPr marL="0" indent="0">
              <a:buNone/>
            </a:pPr>
            <a:endParaRPr lang="en-US" sz="2800"/>
          </a:p>
          <a:p>
            <a:pPr marL="0" indent="0">
              <a:buNone/>
            </a:pPr>
            <a:r>
              <a:rPr lang="en-US" sz="2800" smtClean="0"/>
              <a:t>How </a:t>
            </a:r>
            <a:r>
              <a:rPr lang="en-US" sz="2800" dirty="0" smtClean="0"/>
              <a:t>is this important in the research context? What are the issues involved?</a:t>
            </a:r>
            <a:endParaRPr lang="en-US" sz="2800" dirty="0"/>
          </a:p>
        </p:txBody>
      </p:sp>
    </p:spTree>
    <p:extLst>
      <p:ext uri="{BB962C8B-B14F-4D97-AF65-F5344CB8AC3E}">
        <p14:creationId xmlns:p14="http://schemas.microsoft.com/office/powerpoint/2010/main" val="15986309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Art of the Self in Visual Practice</a:t>
            </a:r>
            <a:r>
              <a:rPr lang="en-US" sz="3600" dirty="0" smtClean="0"/>
              <a:t>: </a:t>
            </a:r>
            <a:br>
              <a:rPr lang="en-US" sz="3600" dirty="0" smtClean="0"/>
            </a:br>
            <a:r>
              <a:rPr lang="en-US" sz="3600" dirty="0" smtClean="0"/>
              <a:t>Self-knowledge </a:t>
            </a:r>
            <a:endParaRPr lang="en-US" sz="3600" dirty="0"/>
          </a:p>
        </p:txBody>
      </p:sp>
      <p:pic>
        <p:nvPicPr>
          <p:cNvPr id="4" name="Content Placeholder 3"/>
          <p:cNvPicPr>
            <a:picLocks noGrp="1" noChangeAspect="1"/>
          </p:cNvPicPr>
          <p:nvPr>
            <p:ph idx="1"/>
          </p:nvPr>
        </p:nvPicPr>
        <p:blipFill>
          <a:blip r:embed="rId2"/>
          <a:srcRect l="-10368" r="-10368"/>
          <a:stretch>
            <a:fillRect/>
          </a:stretch>
        </p:blipFill>
        <p:spPr>
          <a:xfrm>
            <a:off x="0" y="1904999"/>
            <a:ext cx="5002177" cy="2751005"/>
          </a:xfrm>
        </p:spPr>
      </p:pic>
      <p:sp>
        <p:nvSpPr>
          <p:cNvPr id="5" name="TextBox 4"/>
          <p:cNvSpPr txBox="1"/>
          <p:nvPr/>
        </p:nvSpPr>
        <p:spPr>
          <a:xfrm>
            <a:off x="603250" y="5159375"/>
            <a:ext cx="3762343" cy="369332"/>
          </a:xfrm>
          <a:prstGeom prst="rect">
            <a:avLst/>
          </a:prstGeom>
          <a:noFill/>
        </p:spPr>
        <p:txBody>
          <a:bodyPr wrap="none" rtlCol="0">
            <a:spAutoFit/>
          </a:bodyPr>
          <a:lstStyle/>
          <a:p>
            <a:r>
              <a:rPr lang="en-US" dirty="0" err="1" smtClean="0"/>
              <a:t>Yinka</a:t>
            </a:r>
            <a:r>
              <a:rPr lang="en-US" dirty="0" smtClean="0"/>
              <a:t> </a:t>
            </a:r>
            <a:r>
              <a:rPr lang="en-US" dirty="0" err="1" smtClean="0"/>
              <a:t>Shonibare</a:t>
            </a:r>
            <a:r>
              <a:rPr lang="en-US" dirty="0" smtClean="0"/>
              <a:t>: British Library 2014</a:t>
            </a:r>
            <a:endParaRPr lang="en-US" dirty="0"/>
          </a:p>
        </p:txBody>
      </p:sp>
      <p:pic>
        <p:nvPicPr>
          <p:cNvPr id="6" name="Picture 5"/>
          <p:cNvPicPr>
            <a:picLocks noChangeAspect="1"/>
          </p:cNvPicPr>
          <p:nvPr/>
        </p:nvPicPr>
        <p:blipFill>
          <a:blip r:embed="rId3"/>
          <a:stretch>
            <a:fillRect/>
          </a:stretch>
        </p:blipFill>
        <p:spPr>
          <a:xfrm>
            <a:off x="6067987" y="1632031"/>
            <a:ext cx="2174313" cy="4703763"/>
          </a:xfrm>
          <a:prstGeom prst="rect">
            <a:avLst/>
          </a:prstGeom>
        </p:spPr>
      </p:pic>
      <p:sp>
        <p:nvSpPr>
          <p:cNvPr id="7" name="TextBox 6"/>
          <p:cNvSpPr txBox="1"/>
          <p:nvPr/>
        </p:nvSpPr>
        <p:spPr>
          <a:xfrm>
            <a:off x="904874" y="6335795"/>
            <a:ext cx="7921625" cy="369332"/>
          </a:xfrm>
          <a:prstGeom prst="rect">
            <a:avLst/>
          </a:prstGeom>
          <a:noFill/>
        </p:spPr>
        <p:txBody>
          <a:bodyPr wrap="square" rtlCol="0">
            <a:spAutoFit/>
          </a:bodyPr>
          <a:lstStyle/>
          <a:p>
            <a:r>
              <a:rPr lang="en-US" dirty="0" smtClean="0"/>
              <a:t>Sonia Boyce: She </a:t>
            </a:r>
            <a:r>
              <a:rPr lang="en-US" dirty="0" err="1" smtClean="0"/>
              <a:t>ain’t</a:t>
            </a:r>
            <a:r>
              <a:rPr lang="en-US" dirty="0" smtClean="0"/>
              <a:t> holding them up she’s holding on (some English Rose) 1986 </a:t>
            </a:r>
            <a:endParaRPr lang="en-US" dirty="0"/>
          </a:p>
        </p:txBody>
      </p:sp>
    </p:spTree>
    <p:extLst>
      <p:ext uri="{BB962C8B-B14F-4D97-AF65-F5344CB8AC3E}">
        <p14:creationId xmlns:p14="http://schemas.microsoft.com/office/powerpoint/2010/main" val="2110445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9713"/>
            <a:ext cx="8229600" cy="1143000"/>
          </a:xfrm>
        </p:spPr>
        <p:txBody>
          <a:bodyPr>
            <a:normAutofit fontScale="90000"/>
          </a:bodyPr>
          <a:lstStyle/>
          <a:p>
            <a:r>
              <a:rPr lang="en-US" dirty="0"/>
              <a:t>Technologies of </a:t>
            </a:r>
            <a:r>
              <a:rPr lang="en-US" dirty="0" smtClean="0"/>
              <a:t>Self: Care of the Self</a:t>
            </a:r>
            <a:endParaRPr lang="en-US" dirty="0"/>
          </a:p>
        </p:txBody>
      </p:sp>
      <p:sp>
        <p:nvSpPr>
          <p:cNvPr id="3" name="Content Placeholder 2"/>
          <p:cNvSpPr>
            <a:spLocks noGrp="1"/>
          </p:cNvSpPr>
          <p:nvPr>
            <p:ph idx="1"/>
          </p:nvPr>
        </p:nvSpPr>
        <p:spPr>
          <a:xfrm>
            <a:off x="314325" y="1382713"/>
            <a:ext cx="8229600" cy="5114925"/>
          </a:xfrm>
        </p:spPr>
        <p:txBody>
          <a:bodyPr>
            <a:normAutofit fontScale="92500" lnSpcReduction="10000"/>
          </a:bodyPr>
          <a:lstStyle/>
          <a:p>
            <a:r>
              <a:rPr lang="en-US" sz="2800" dirty="0" smtClean="0"/>
              <a:t>Emerging from the teachings of Socrates: ‘Care of oneself’ as  value </a:t>
            </a:r>
            <a:r>
              <a:rPr lang="en-US" sz="2800" dirty="0"/>
              <a:t> </a:t>
            </a:r>
            <a:r>
              <a:rPr lang="en-US" sz="2800" dirty="0" smtClean="0"/>
              <a:t>of and ‘cultivation of the self’ is located ‘at the centre of that “art of existence” (Foucault 1986, p.44)</a:t>
            </a:r>
          </a:p>
          <a:p>
            <a:pPr marL="0" indent="0">
              <a:buNone/>
            </a:pPr>
            <a:endParaRPr lang="en-US" sz="2800" dirty="0" smtClean="0"/>
          </a:p>
          <a:p>
            <a:r>
              <a:rPr lang="en-US" sz="2800" dirty="0" smtClean="0"/>
              <a:t>This </a:t>
            </a:r>
            <a:r>
              <a:rPr lang="en-US" sz="2800" i="1" dirty="0" smtClean="0"/>
              <a:t>attention to </a:t>
            </a:r>
            <a:r>
              <a:rPr lang="en-US" sz="2800" dirty="0" smtClean="0"/>
              <a:t>self can be expressed as a challenge to the self, stretching outside the comfort zone to reach potential.</a:t>
            </a:r>
          </a:p>
          <a:p>
            <a:pPr marL="0" indent="0">
              <a:buNone/>
            </a:pPr>
            <a:endParaRPr lang="en-US" sz="2800" dirty="0" smtClean="0"/>
          </a:p>
          <a:p>
            <a:r>
              <a:rPr lang="en-US" sz="2800" dirty="0" smtClean="0"/>
              <a:t>This relates to investment in the self through education and sustaining a life long learning approach which values the individual’s experiences as they can relate to culture and society.</a:t>
            </a:r>
            <a:endParaRPr lang="en-US" sz="2800" dirty="0"/>
          </a:p>
        </p:txBody>
      </p:sp>
    </p:spTree>
    <p:extLst>
      <p:ext uri="{BB962C8B-B14F-4D97-AF65-F5344CB8AC3E}">
        <p14:creationId xmlns:p14="http://schemas.microsoft.com/office/powerpoint/2010/main" val="3791096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Care of the Self: extension, transformation, expression, </a:t>
            </a:r>
            <a:r>
              <a:rPr lang="en-US" dirty="0" err="1" smtClean="0"/>
              <a:t>curation</a:t>
            </a:r>
            <a:r>
              <a:rPr lang="en-US" dirty="0" smtClean="0"/>
              <a:t>  </a:t>
            </a:r>
            <a:endParaRPr lang="en-US" dirty="0"/>
          </a:p>
        </p:txBody>
      </p:sp>
      <p:pic>
        <p:nvPicPr>
          <p:cNvPr id="4" name="Content Placeholder 3"/>
          <p:cNvPicPr>
            <a:picLocks noGrp="1" noChangeAspect="1"/>
          </p:cNvPicPr>
          <p:nvPr>
            <p:ph idx="1"/>
          </p:nvPr>
        </p:nvPicPr>
        <p:blipFill>
          <a:blip r:embed="rId3"/>
          <a:srcRect l="-64701" r="-64701"/>
          <a:stretch>
            <a:fillRect/>
          </a:stretch>
        </p:blipFill>
        <p:spPr>
          <a:xfrm>
            <a:off x="-1195388" y="1801539"/>
            <a:ext cx="5453063" cy="2998787"/>
          </a:xfrm>
        </p:spPr>
      </p:pic>
      <p:sp>
        <p:nvSpPr>
          <p:cNvPr id="5" name="TextBox 4"/>
          <p:cNvSpPr txBox="1"/>
          <p:nvPr/>
        </p:nvSpPr>
        <p:spPr>
          <a:xfrm>
            <a:off x="457200" y="5298302"/>
            <a:ext cx="2527300" cy="646331"/>
          </a:xfrm>
          <a:prstGeom prst="rect">
            <a:avLst/>
          </a:prstGeom>
          <a:noFill/>
        </p:spPr>
        <p:txBody>
          <a:bodyPr wrap="square" rtlCol="0">
            <a:spAutoFit/>
          </a:bodyPr>
          <a:lstStyle/>
          <a:p>
            <a:r>
              <a:rPr lang="en-US" dirty="0" smtClean="0"/>
              <a:t>Rebecca Horn Finger Gloves 1972</a:t>
            </a:r>
            <a:endParaRPr lang="en-US" dirty="0"/>
          </a:p>
        </p:txBody>
      </p:sp>
      <p:pic>
        <p:nvPicPr>
          <p:cNvPr id="6" name="Picture 5"/>
          <p:cNvPicPr>
            <a:picLocks noChangeAspect="1"/>
          </p:cNvPicPr>
          <p:nvPr/>
        </p:nvPicPr>
        <p:blipFill>
          <a:blip r:embed="rId4"/>
          <a:stretch>
            <a:fillRect/>
          </a:stretch>
        </p:blipFill>
        <p:spPr>
          <a:xfrm>
            <a:off x="6292931" y="1801539"/>
            <a:ext cx="2393869" cy="3081338"/>
          </a:xfrm>
          <a:prstGeom prst="rect">
            <a:avLst/>
          </a:prstGeom>
        </p:spPr>
      </p:pic>
      <p:sp>
        <p:nvSpPr>
          <p:cNvPr id="7" name="TextBox 6"/>
          <p:cNvSpPr txBox="1"/>
          <p:nvPr/>
        </p:nvSpPr>
        <p:spPr>
          <a:xfrm>
            <a:off x="6292931" y="5221546"/>
            <a:ext cx="3026137" cy="646331"/>
          </a:xfrm>
          <a:prstGeom prst="rect">
            <a:avLst/>
          </a:prstGeom>
          <a:noFill/>
        </p:spPr>
        <p:txBody>
          <a:bodyPr wrap="square" rtlCol="0">
            <a:spAutoFit/>
          </a:bodyPr>
          <a:lstStyle/>
          <a:p>
            <a:r>
              <a:rPr lang="en-US" dirty="0" smtClean="0"/>
              <a:t>Evan </a:t>
            </a:r>
            <a:r>
              <a:rPr lang="en-US" dirty="0" err="1" smtClean="0"/>
              <a:t>Ifekoya</a:t>
            </a:r>
            <a:r>
              <a:rPr lang="en-US" dirty="0" smtClean="0"/>
              <a:t>, The Gender Song 2014 </a:t>
            </a:r>
            <a:endParaRPr lang="en-US" dirty="0"/>
          </a:p>
        </p:txBody>
      </p:sp>
      <p:pic>
        <p:nvPicPr>
          <p:cNvPr id="8" name="Picture 7"/>
          <p:cNvPicPr>
            <a:picLocks noChangeAspect="1"/>
          </p:cNvPicPr>
          <p:nvPr/>
        </p:nvPicPr>
        <p:blipFill>
          <a:blip r:embed="rId5"/>
          <a:stretch>
            <a:fillRect/>
          </a:stretch>
        </p:blipFill>
        <p:spPr>
          <a:xfrm>
            <a:off x="3366646" y="1801539"/>
            <a:ext cx="2384425" cy="3086127"/>
          </a:xfrm>
          <a:prstGeom prst="rect">
            <a:avLst/>
          </a:prstGeom>
        </p:spPr>
      </p:pic>
      <p:sp>
        <p:nvSpPr>
          <p:cNvPr id="9" name="TextBox 8"/>
          <p:cNvSpPr txBox="1"/>
          <p:nvPr/>
        </p:nvSpPr>
        <p:spPr>
          <a:xfrm>
            <a:off x="3366646" y="5298302"/>
            <a:ext cx="2237229" cy="646331"/>
          </a:xfrm>
          <a:prstGeom prst="rect">
            <a:avLst/>
          </a:prstGeom>
          <a:noFill/>
        </p:spPr>
        <p:txBody>
          <a:bodyPr wrap="square" rtlCol="0">
            <a:spAutoFit/>
          </a:bodyPr>
          <a:lstStyle/>
          <a:p>
            <a:r>
              <a:rPr lang="en-US" dirty="0" err="1" smtClean="0"/>
              <a:t>Yasumasa</a:t>
            </a:r>
            <a:r>
              <a:rPr lang="en-US" dirty="0" smtClean="0"/>
              <a:t> </a:t>
            </a:r>
            <a:r>
              <a:rPr lang="en-US" dirty="0" err="1" smtClean="0"/>
              <a:t>Morimura</a:t>
            </a:r>
            <a:r>
              <a:rPr lang="en-US" dirty="0" smtClean="0"/>
              <a:t> as </a:t>
            </a:r>
            <a:r>
              <a:rPr lang="en-US" dirty="0" err="1" smtClean="0"/>
              <a:t>Frida</a:t>
            </a:r>
            <a:r>
              <a:rPr lang="en-US" dirty="0" smtClean="0"/>
              <a:t> Kahlo 2001</a:t>
            </a:r>
            <a:endParaRPr lang="en-US" dirty="0"/>
          </a:p>
        </p:txBody>
      </p:sp>
    </p:spTree>
    <p:extLst>
      <p:ext uri="{BB962C8B-B14F-4D97-AF65-F5344CB8AC3E}">
        <p14:creationId xmlns:p14="http://schemas.microsoft.com/office/powerpoint/2010/main" val="2555175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Technologies of </a:t>
            </a:r>
            <a:r>
              <a:rPr lang="en-US" dirty="0" smtClean="0"/>
              <a:t>Self: </a:t>
            </a:r>
            <a:r>
              <a:rPr lang="en-US" i="1" dirty="0" smtClean="0"/>
              <a:t>parrhesia</a:t>
            </a:r>
            <a:endParaRPr lang="en-US" dirty="0"/>
          </a:p>
        </p:txBody>
      </p:sp>
      <p:sp>
        <p:nvSpPr>
          <p:cNvPr id="3" name="Content Placeholder 2"/>
          <p:cNvSpPr>
            <a:spLocks noGrp="1"/>
          </p:cNvSpPr>
          <p:nvPr>
            <p:ph idx="1"/>
          </p:nvPr>
        </p:nvSpPr>
        <p:spPr>
          <a:xfrm>
            <a:off x="317500" y="1417638"/>
            <a:ext cx="8369300" cy="5175250"/>
          </a:xfrm>
        </p:spPr>
        <p:txBody>
          <a:bodyPr>
            <a:normAutofit/>
          </a:bodyPr>
          <a:lstStyle/>
          <a:p>
            <a:r>
              <a:rPr lang="en-US" sz="2800" dirty="0" smtClean="0"/>
              <a:t>Recollection of self in the </a:t>
            </a:r>
            <a:r>
              <a:rPr lang="en-US" sz="2800" i="1" dirty="0" smtClean="0"/>
              <a:t>present, </a:t>
            </a:r>
            <a:r>
              <a:rPr lang="en-US" sz="2800" dirty="0" smtClean="0"/>
              <a:t>connected with historical recollection of ‘counter memories’ </a:t>
            </a:r>
            <a:r>
              <a:rPr lang="en-GB" sz="2800" dirty="0" smtClean="0"/>
              <a:t>(</a:t>
            </a:r>
            <a:r>
              <a:rPr lang="en-GB" sz="2800" dirty="0" err="1"/>
              <a:t>Aronowitz</a:t>
            </a:r>
            <a:r>
              <a:rPr lang="en-GB" sz="2800" dirty="0"/>
              <a:t> and Giroux 1985, 66) </a:t>
            </a:r>
            <a:r>
              <a:rPr lang="en-GB" sz="2800" dirty="0" smtClean="0"/>
              <a:t>including cultures with an ‘absence of ruins’ (Dash, 2010, 157)</a:t>
            </a:r>
            <a:r>
              <a:rPr lang="en-US" sz="2800" dirty="0" smtClean="0"/>
              <a:t> </a:t>
            </a:r>
          </a:p>
          <a:p>
            <a:r>
              <a:rPr lang="en-US" sz="2800" dirty="0" smtClean="0"/>
              <a:t>‘Anti-flattery’ of the powerful (Foucault, 2005, 379)</a:t>
            </a:r>
          </a:p>
          <a:p>
            <a:r>
              <a:rPr lang="en-US" sz="2800" dirty="0" smtClean="0"/>
              <a:t>Empowerment in ‘pedagogical’ ‘transmission of a truth’ (Ibid. 407)</a:t>
            </a:r>
          </a:p>
          <a:p>
            <a:r>
              <a:rPr lang="en-US" sz="2800" dirty="0" smtClean="0"/>
              <a:t>Critical friends: the practice of ‘free speech’ among students to encourage ‘reciprocal benevolence’ (Ibid. 389)</a:t>
            </a:r>
          </a:p>
          <a:p>
            <a:pPr marL="0" indent="0">
              <a:buNone/>
            </a:pPr>
            <a:endParaRPr lang="en-US" sz="2800" dirty="0"/>
          </a:p>
        </p:txBody>
      </p:sp>
    </p:spTree>
    <p:extLst>
      <p:ext uri="{BB962C8B-B14F-4D97-AF65-F5344CB8AC3E}">
        <p14:creationId xmlns:p14="http://schemas.microsoft.com/office/powerpoint/2010/main" val="90941541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449</TotalTime>
  <Words>1528</Words>
  <Application>Microsoft Macintosh PowerPoint</Application>
  <PresentationFormat>On-screen Show (4:3)</PresentationFormat>
  <Paragraphs>109</Paragraphs>
  <Slides>17</Slides>
  <Notes>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 Black </vt:lpstr>
      <vt:lpstr>‘Art of the Self’   A practice-based consideration through Foucault, reflecting on self-definition in learning and diversity of cultural representation in the arts</vt:lpstr>
      <vt:lpstr>Content</vt:lpstr>
      <vt:lpstr>Self-definition and Representation? </vt:lpstr>
      <vt:lpstr>Central Question</vt:lpstr>
      <vt:lpstr>Technologies of Self: Self-knowledge</vt:lpstr>
      <vt:lpstr>Art of the Self in Visual Practice:  Self-knowledge </vt:lpstr>
      <vt:lpstr>Technologies of Self: Care of the Self</vt:lpstr>
      <vt:lpstr>Care of the Self: extension, transformation, expression, curation  </vt:lpstr>
      <vt:lpstr>Technologies of Self: parrhesia</vt:lpstr>
      <vt:lpstr>Parrhesia in practice</vt:lpstr>
      <vt:lpstr>Activity 1</vt:lpstr>
      <vt:lpstr>Activity 2</vt:lpstr>
      <vt:lpstr>Activity 2</vt:lpstr>
      <vt:lpstr>Review</vt:lpstr>
      <vt:lpstr>PowerPoint Presentation</vt:lpstr>
      <vt:lpstr>References</vt:lpstr>
      <vt:lpstr>PowerPoint Presentation</vt:lpstr>
    </vt:vector>
  </TitlesOfParts>
  <Company>the world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of the Self’  A practice-based consideration through Foucault, reflecting on self-definition in learning and diversity of cultural representation in the arts</dc:title>
  <dc:creator>Miranda Matthews</dc:creator>
  <cp:lastModifiedBy>Miranda Matthews</cp:lastModifiedBy>
  <cp:revision>37</cp:revision>
  <dcterms:created xsi:type="dcterms:W3CDTF">2017-08-30T11:59:21Z</dcterms:created>
  <dcterms:modified xsi:type="dcterms:W3CDTF">2017-09-03T22:47:56Z</dcterms:modified>
</cp:coreProperties>
</file>