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8" r:id="rId4"/>
    <p:sldId id="260" r:id="rId5"/>
    <p:sldId id="262" r:id="rId6"/>
    <p:sldId id="268" r:id="rId7"/>
    <p:sldId id="403" r:id="rId8"/>
    <p:sldId id="26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7" d="100"/>
          <a:sy n="67" d="100"/>
        </p:scale>
        <p:origin x="60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08A73-10A3-BA69-EA6B-47C19700F0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AAEA4F4-5175-77DB-BD4F-F690E078E4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BB797EC-E738-247A-81CF-621E4FBAD7E0}"/>
              </a:ext>
            </a:extLst>
          </p:cNvPr>
          <p:cNvSpPr>
            <a:spLocks noGrp="1"/>
          </p:cNvSpPr>
          <p:nvPr>
            <p:ph type="dt" sz="half" idx="10"/>
          </p:nvPr>
        </p:nvSpPr>
        <p:spPr/>
        <p:txBody>
          <a:bodyPr/>
          <a:lstStyle/>
          <a:p>
            <a:fld id="{41B7439F-7660-4A3B-8089-C6983917D99D}" type="datetimeFigureOut">
              <a:rPr lang="en-GB" smtClean="0"/>
              <a:t>29/02/2024</a:t>
            </a:fld>
            <a:endParaRPr lang="en-GB"/>
          </a:p>
        </p:txBody>
      </p:sp>
      <p:sp>
        <p:nvSpPr>
          <p:cNvPr id="5" name="Footer Placeholder 4">
            <a:extLst>
              <a:ext uri="{FF2B5EF4-FFF2-40B4-BE49-F238E27FC236}">
                <a16:creationId xmlns:a16="http://schemas.microsoft.com/office/drawing/2014/main" id="{1BF41D53-8CDE-85B4-AD73-44266FD3FE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AE17BF-9A3E-93A3-5485-03960D697B6B}"/>
              </a:ext>
            </a:extLst>
          </p:cNvPr>
          <p:cNvSpPr>
            <a:spLocks noGrp="1"/>
          </p:cNvSpPr>
          <p:nvPr>
            <p:ph type="sldNum" sz="quarter" idx="12"/>
          </p:nvPr>
        </p:nvSpPr>
        <p:spPr/>
        <p:txBody>
          <a:bodyPr/>
          <a:lstStyle/>
          <a:p>
            <a:fld id="{DD1B3D43-1236-405E-888E-1CAD140FD2B9}" type="slidenum">
              <a:rPr lang="en-GB" smtClean="0"/>
              <a:t>‹#›</a:t>
            </a:fld>
            <a:endParaRPr lang="en-GB"/>
          </a:p>
        </p:txBody>
      </p:sp>
    </p:spTree>
    <p:extLst>
      <p:ext uri="{BB962C8B-B14F-4D97-AF65-F5344CB8AC3E}">
        <p14:creationId xmlns:p14="http://schemas.microsoft.com/office/powerpoint/2010/main" val="3848074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4FF34-024F-04FE-84A6-6068190A90B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F49D475-19F3-21BD-748C-16720F6AAE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91CA46-0ADA-9499-6715-37F97F02A861}"/>
              </a:ext>
            </a:extLst>
          </p:cNvPr>
          <p:cNvSpPr>
            <a:spLocks noGrp="1"/>
          </p:cNvSpPr>
          <p:nvPr>
            <p:ph type="dt" sz="half" idx="10"/>
          </p:nvPr>
        </p:nvSpPr>
        <p:spPr/>
        <p:txBody>
          <a:bodyPr/>
          <a:lstStyle/>
          <a:p>
            <a:fld id="{41B7439F-7660-4A3B-8089-C6983917D99D}" type="datetimeFigureOut">
              <a:rPr lang="en-GB" smtClean="0"/>
              <a:t>29/02/2024</a:t>
            </a:fld>
            <a:endParaRPr lang="en-GB"/>
          </a:p>
        </p:txBody>
      </p:sp>
      <p:sp>
        <p:nvSpPr>
          <p:cNvPr id="5" name="Footer Placeholder 4">
            <a:extLst>
              <a:ext uri="{FF2B5EF4-FFF2-40B4-BE49-F238E27FC236}">
                <a16:creationId xmlns:a16="http://schemas.microsoft.com/office/drawing/2014/main" id="{4416FB84-AAD0-4907-6731-D8067773BA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947C35-337C-6108-FCF1-3FACDD49C0B6}"/>
              </a:ext>
            </a:extLst>
          </p:cNvPr>
          <p:cNvSpPr>
            <a:spLocks noGrp="1"/>
          </p:cNvSpPr>
          <p:nvPr>
            <p:ph type="sldNum" sz="quarter" idx="12"/>
          </p:nvPr>
        </p:nvSpPr>
        <p:spPr/>
        <p:txBody>
          <a:bodyPr/>
          <a:lstStyle/>
          <a:p>
            <a:fld id="{DD1B3D43-1236-405E-888E-1CAD140FD2B9}" type="slidenum">
              <a:rPr lang="en-GB" smtClean="0"/>
              <a:t>‹#›</a:t>
            </a:fld>
            <a:endParaRPr lang="en-GB"/>
          </a:p>
        </p:txBody>
      </p:sp>
    </p:spTree>
    <p:extLst>
      <p:ext uri="{BB962C8B-B14F-4D97-AF65-F5344CB8AC3E}">
        <p14:creationId xmlns:p14="http://schemas.microsoft.com/office/powerpoint/2010/main" val="2349748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EA9744-DBA0-982C-918F-3B1DD8C7571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6CC2F4-FA41-2876-3E57-26A94FE4B5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D41241-AB42-C8B8-AB93-B0BAFD2E079A}"/>
              </a:ext>
            </a:extLst>
          </p:cNvPr>
          <p:cNvSpPr>
            <a:spLocks noGrp="1"/>
          </p:cNvSpPr>
          <p:nvPr>
            <p:ph type="dt" sz="half" idx="10"/>
          </p:nvPr>
        </p:nvSpPr>
        <p:spPr/>
        <p:txBody>
          <a:bodyPr/>
          <a:lstStyle/>
          <a:p>
            <a:fld id="{41B7439F-7660-4A3B-8089-C6983917D99D}" type="datetimeFigureOut">
              <a:rPr lang="en-GB" smtClean="0"/>
              <a:t>29/02/2024</a:t>
            </a:fld>
            <a:endParaRPr lang="en-GB"/>
          </a:p>
        </p:txBody>
      </p:sp>
      <p:sp>
        <p:nvSpPr>
          <p:cNvPr id="5" name="Footer Placeholder 4">
            <a:extLst>
              <a:ext uri="{FF2B5EF4-FFF2-40B4-BE49-F238E27FC236}">
                <a16:creationId xmlns:a16="http://schemas.microsoft.com/office/drawing/2014/main" id="{E2815E66-2166-E312-E022-6668284D82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C93415-BBD7-2343-A7F7-EEB6A506ED41}"/>
              </a:ext>
            </a:extLst>
          </p:cNvPr>
          <p:cNvSpPr>
            <a:spLocks noGrp="1"/>
          </p:cNvSpPr>
          <p:nvPr>
            <p:ph type="sldNum" sz="quarter" idx="12"/>
          </p:nvPr>
        </p:nvSpPr>
        <p:spPr/>
        <p:txBody>
          <a:bodyPr/>
          <a:lstStyle/>
          <a:p>
            <a:fld id="{DD1B3D43-1236-405E-888E-1CAD140FD2B9}" type="slidenum">
              <a:rPr lang="en-GB" smtClean="0"/>
              <a:t>‹#›</a:t>
            </a:fld>
            <a:endParaRPr lang="en-GB"/>
          </a:p>
        </p:txBody>
      </p:sp>
    </p:spTree>
    <p:extLst>
      <p:ext uri="{BB962C8B-B14F-4D97-AF65-F5344CB8AC3E}">
        <p14:creationId xmlns:p14="http://schemas.microsoft.com/office/powerpoint/2010/main" val="7628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7E9E9-8E79-D15E-1D8B-47F608A2066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8E5A5B-B7E8-7C1E-6E65-BAFE89D342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230EDD-22DB-39A2-1EA3-7630D6A2C9F0}"/>
              </a:ext>
            </a:extLst>
          </p:cNvPr>
          <p:cNvSpPr>
            <a:spLocks noGrp="1"/>
          </p:cNvSpPr>
          <p:nvPr>
            <p:ph type="dt" sz="half" idx="10"/>
          </p:nvPr>
        </p:nvSpPr>
        <p:spPr/>
        <p:txBody>
          <a:bodyPr/>
          <a:lstStyle/>
          <a:p>
            <a:fld id="{41B7439F-7660-4A3B-8089-C6983917D99D}" type="datetimeFigureOut">
              <a:rPr lang="en-GB" smtClean="0"/>
              <a:t>29/02/2024</a:t>
            </a:fld>
            <a:endParaRPr lang="en-GB"/>
          </a:p>
        </p:txBody>
      </p:sp>
      <p:sp>
        <p:nvSpPr>
          <p:cNvPr id="5" name="Footer Placeholder 4">
            <a:extLst>
              <a:ext uri="{FF2B5EF4-FFF2-40B4-BE49-F238E27FC236}">
                <a16:creationId xmlns:a16="http://schemas.microsoft.com/office/drawing/2014/main" id="{70BDD102-60B1-D442-2539-6608CED408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75E04C-7648-F770-3323-DEC0C159E30F}"/>
              </a:ext>
            </a:extLst>
          </p:cNvPr>
          <p:cNvSpPr>
            <a:spLocks noGrp="1"/>
          </p:cNvSpPr>
          <p:nvPr>
            <p:ph type="sldNum" sz="quarter" idx="12"/>
          </p:nvPr>
        </p:nvSpPr>
        <p:spPr/>
        <p:txBody>
          <a:bodyPr/>
          <a:lstStyle/>
          <a:p>
            <a:fld id="{DD1B3D43-1236-405E-888E-1CAD140FD2B9}" type="slidenum">
              <a:rPr lang="en-GB" smtClean="0"/>
              <a:t>‹#›</a:t>
            </a:fld>
            <a:endParaRPr lang="en-GB"/>
          </a:p>
        </p:txBody>
      </p:sp>
    </p:spTree>
    <p:extLst>
      <p:ext uri="{BB962C8B-B14F-4D97-AF65-F5344CB8AC3E}">
        <p14:creationId xmlns:p14="http://schemas.microsoft.com/office/powerpoint/2010/main" val="748622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8C4D6-D8FB-9E2E-B7E4-B327B0A94B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2152E6B-C317-46AD-9654-4164E67927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024E3B-E467-8E5F-82E8-F5BE6E90555E}"/>
              </a:ext>
            </a:extLst>
          </p:cNvPr>
          <p:cNvSpPr>
            <a:spLocks noGrp="1"/>
          </p:cNvSpPr>
          <p:nvPr>
            <p:ph type="dt" sz="half" idx="10"/>
          </p:nvPr>
        </p:nvSpPr>
        <p:spPr/>
        <p:txBody>
          <a:bodyPr/>
          <a:lstStyle/>
          <a:p>
            <a:fld id="{41B7439F-7660-4A3B-8089-C6983917D99D}" type="datetimeFigureOut">
              <a:rPr lang="en-GB" smtClean="0"/>
              <a:t>29/02/2024</a:t>
            </a:fld>
            <a:endParaRPr lang="en-GB"/>
          </a:p>
        </p:txBody>
      </p:sp>
      <p:sp>
        <p:nvSpPr>
          <p:cNvPr id="5" name="Footer Placeholder 4">
            <a:extLst>
              <a:ext uri="{FF2B5EF4-FFF2-40B4-BE49-F238E27FC236}">
                <a16:creationId xmlns:a16="http://schemas.microsoft.com/office/drawing/2014/main" id="{57B868BA-2F4E-B671-B706-4639299782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ECB3C6-7821-2BC6-E28E-6FA108DCAF77}"/>
              </a:ext>
            </a:extLst>
          </p:cNvPr>
          <p:cNvSpPr>
            <a:spLocks noGrp="1"/>
          </p:cNvSpPr>
          <p:nvPr>
            <p:ph type="sldNum" sz="quarter" idx="12"/>
          </p:nvPr>
        </p:nvSpPr>
        <p:spPr/>
        <p:txBody>
          <a:bodyPr/>
          <a:lstStyle/>
          <a:p>
            <a:fld id="{DD1B3D43-1236-405E-888E-1CAD140FD2B9}" type="slidenum">
              <a:rPr lang="en-GB" smtClean="0"/>
              <a:t>‹#›</a:t>
            </a:fld>
            <a:endParaRPr lang="en-GB"/>
          </a:p>
        </p:txBody>
      </p:sp>
    </p:spTree>
    <p:extLst>
      <p:ext uri="{BB962C8B-B14F-4D97-AF65-F5344CB8AC3E}">
        <p14:creationId xmlns:p14="http://schemas.microsoft.com/office/powerpoint/2010/main" val="3433551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83017-CA7F-E6BA-C962-7752C3EA146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860F355-8936-0F45-AEFF-600A7A7BBD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445FCA4-BAEB-D5EE-968B-2E7290075C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C6D10EF-3DA5-0CF9-0DE9-20A0846EB794}"/>
              </a:ext>
            </a:extLst>
          </p:cNvPr>
          <p:cNvSpPr>
            <a:spLocks noGrp="1"/>
          </p:cNvSpPr>
          <p:nvPr>
            <p:ph type="dt" sz="half" idx="10"/>
          </p:nvPr>
        </p:nvSpPr>
        <p:spPr/>
        <p:txBody>
          <a:bodyPr/>
          <a:lstStyle/>
          <a:p>
            <a:fld id="{41B7439F-7660-4A3B-8089-C6983917D99D}" type="datetimeFigureOut">
              <a:rPr lang="en-GB" smtClean="0"/>
              <a:t>29/02/2024</a:t>
            </a:fld>
            <a:endParaRPr lang="en-GB"/>
          </a:p>
        </p:txBody>
      </p:sp>
      <p:sp>
        <p:nvSpPr>
          <p:cNvPr id="6" name="Footer Placeholder 5">
            <a:extLst>
              <a:ext uri="{FF2B5EF4-FFF2-40B4-BE49-F238E27FC236}">
                <a16:creationId xmlns:a16="http://schemas.microsoft.com/office/drawing/2014/main" id="{A49E1B85-F6C4-12B3-E387-76B4BD8CF8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36737D0-0524-F28A-715F-F70511A20FA6}"/>
              </a:ext>
            </a:extLst>
          </p:cNvPr>
          <p:cNvSpPr>
            <a:spLocks noGrp="1"/>
          </p:cNvSpPr>
          <p:nvPr>
            <p:ph type="sldNum" sz="quarter" idx="12"/>
          </p:nvPr>
        </p:nvSpPr>
        <p:spPr/>
        <p:txBody>
          <a:bodyPr/>
          <a:lstStyle/>
          <a:p>
            <a:fld id="{DD1B3D43-1236-405E-888E-1CAD140FD2B9}" type="slidenum">
              <a:rPr lang="en-GB" smtClean="0"/>
              <a:t>‹#›</a:t>
            </a:fld>
            <a:endParaRPr lang="en-GB"/>
          </a:p>
        </p:txBody>
      </p:sp>
    </p:spTree>
    <p:extLst>
      <p:ext uri="{BB962C8B-B14F-4D97-AF65-F5344CB8AC3E}">
        <p14:creationId xmlns:p14="http://schemas.microsoft.com/office/powerpoint/2010/main" val="543212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7B428-5B69-C8A9-B43C-3E1DE34A364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404034E-C648-BA18-5119-7CC55EA1C1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E9B771-AC22-80AA-40A1-355D2FA40F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2EA3B4A-420E-4D78-49DA-5F73D07D22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FB273D-9F80-8D7D-917F-802403DD85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06C553A-3151-5ACE-F925-208E976EF394}"/>
              </a:ext>
            </a:extLst>
          </p:cNvPr>
          <p:cNvSpPr>
            <a:spLocks noGrp="1"/>
          </p:cNvSpPr>
          <p:nvPr>
            <p:ph type="dt" sz="half" idx="10"/>
          </p:nvPr>
        </p:nvSpPr>
        <p:spPr/>
        <p:txBody>
          <a:bodyPr/>
          <a:lstStyle/>
          <a:p>
            <a:fld id="{41B7439F-7660-4A3B-8089-C6983917D99D}" type="datetimeFigureOut">
              <a:rPr lang="en-GB" smtClean="0"/>
              <a:t>29/02/2024</a:t>
            </a:fld>
            <a:endParaRPr lang="en-GB"/>
          </a:p>
        </p:txBody>
      </p:sp>
      <p:sp>
        <p:nvSpPr>
          <p:cNvPr id="8" name="Footer Placeholder 7">
            <a:extLst>
              <a:ext uri="{FF2B5EF4-FFF2-40B4-BE49-F238E27FC236}">
                <a16:creationId xmlns:a16="http://schemas.microsoft.com/office/drawing/2014/main" id="{F2421260-00C1-6515-2547-C67340B9004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F17A052-5163-BE18-D990-B5F0CA0F687A}"/>
              </a:ext>
            </a:extLst>
          </p:cNvPr>
          <p:cNvSpPr>
            <a:spLocks noGrp="1"/>
          </p:cNvSpPr>
          <p:nvPr>
            <p:ph type="sldNum" sz="quarter" idx="12"/>
          </p:nvPr>
        </p:nvSpPr>
        <p:spPr/>
        <p:txBody>
          <a:bodyPr/>
          <a:lstStyle/>
          <a:p>
            <a:fld id="{DD1B3D43-1236-405E-888E-1CAD140FD2B9}" type="slidenum">
              <a:rPr lang="en-GB" smtClean="0"/>
              <a:t>‹#›</a:t>
            </a:fld>
            <a:endParaRPr lang="en-GB"/>
          </a:p>
        </p:txBody>
      </p:sp>
    </p:spTree>
    <p:extLst>
      <p:ext uri="{BB962C8B-B14F-4D97-AF65-F5344CB8AC3E}">
        <p14:creationId xmlns:p14="http://schemas.microsoft.com/office/powerpoint/2010/main" val="565762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43E0C-B67E-4538-5B44-8D3BD4FB7A9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9F952BE-2A64-FAB8-7C1F-7905EE29C77A}"/>
              </a:ext>
            </a:extLst>
          </p:cNvPr>
          <p:cNvSpPr>
            <a:spLocks noGrp="1"/>
          </p:cNvSpPr>
          <p:nvPr>
            <p:ph type="dt" sz="half" idx="10"/>
          </p:nvPr>
        </p:nvSpPr>
        <p:spPr/>
        <p:txBody>
          <a:bodyPr/>
          <a:lstStyle/>
          <a:p>
            <a:fld id="{41B7439F-7660-4A3B-8089-C6983917D99D}" type="datetimeFigureOut">
              <a:rPr lang="en-GB" smtClean="0"/>
              <a:t>29/02/2024</a:t>
            </a:fld>
            <a:endParaRPr lang="en-GB"/>
          </a:p>
        </p:txBody>
      </p:sp>
      <p:sp>
        <p:nvSpPr>
          <p:cNvPr id="4" name="Footer Placeholder 3">
            <a:extLst>
              <a:ext uri="{FF2B5EF4-FFF2-40B4-BE49-F238E27FC236}">
                <a16:creationId xmlns:a16="http://schemas.microsoft.com/office/drawing/2014/main" id="{479B4ABC-4B23-C0BF-A879-A6C83F87F80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31E0059-9385-A789-6897-6B69D25AEAD6}"/>
              </a:ext>
            </a:extLst>
          </p:cNvPr>
          <p:cNvSpPr>
            <a:spLocks noGrp="1"/>
          </p:cNvSpPr>
          <p:nvPr>
            <p:ph type="sldNum" sz="quarter" idx="12"/>
          </p:nvPr>
        </p:nvSpPr>
        <p:spPr/>
        <p:txBody>
          <a:bodyPr/>
          <a:lstStyle/>
          <a:p>
            <a:fld id="{DD1B3D43-1236-405E-888E-1CAD140FD2B9}" type="slidenum">
              <a:rPr lang="en-GB" smtClean="0"/>
              <a:t>‹#›</a:t>
            </a:fld>
            <a:endParaRPr lang="en-GB"/>
          </a:p>
        </p:txBody>
      </p:sp>
    </p:spTree>
    <p:extLst>
      <p:ext uri="{BB962C8B-B14F-4D97-AF65-F5344CB8AC3E}">
        <p14:creationId xmlns:p14="http://schemas.microsoft.com/office/powerpoint/2010/main" val="3914813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1E55EC-8E76-850A-D367-1018BD8893A9}"/>
              </a:ext>
            </a:extLst>
          </p:cNvPr>
          <p:cNvSpPr>
            <a:spLocks noGrp="1"/>
          </p:cNvSpPr>
          <p:nvPr>
            <p:ph type="dt" sz="half" idx="10"/>
          </p:nvPr>
        </p:nvSpPr>
        <p:spPr/>
        <p:txBody>
          <a:bodyPr/>
          <a:lstStyle/>
          <a:p>
            <a:fld id="{41B7439F-7660-4A3B-8089-C6983917D99D}" type="datetimeFigureOut">
              <a:rPr lang="en-GB" smtClean="0"/>
              <a:t>29/02/2024</a:t>
            </a:fld>
            <a:endParaRPr lang="en-GB"/>
          </a:p>
        </p:txBody>
      </p:sp>
      <p:sp>
        <p:nvSpPr>
          <p:cNvPr id="3" name="Footer Placeholder 2">
            <a:extLst>
              <a:ext uri="{FF2B5EF4-FFF2-40B4-BE49-F238E27FC236}">
                <a16:creationId xmlns:a16="http://schemas.microsoft.com/office/drawing/2014/main" id="{4FBE90F2-78E9-6EBD-D0FE-13370DF1D6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E11CBEC-D980-D973-5078-F87959610344}"/>
              </a:ext>
            </a:extLst>
          </p:cNvPr>
          <p:cNvSpPr>
            <a:spLocks noGrp="1"/>
          </p:cNvSpPr>
          <p:nvPr>
            <p:ph type="sldNum" sz="quarter" idx="12"/>
          </p:nvPr>
        </p:nvSpPr>
        <p:spPr/>
        <p:txBody>
          <a:bodyPr/>
          <a:lstStyle/>
          <a:p>
            <a:fld id="{DD1B3D43-1236-405E-888E-1CAD140FD2B9}" type="slidenum">
              <a:rPr lang="en-GB" smtClean="0"/>
              <a:t>‹#›</a:t>
            </a:fld>
            <a:endParaRPr lang="en-GB"/>
          </a:p>
        </p:txBody>
      </p:sp>
    </p:spTree>
    <p:extLst>
      <p:ext uri="{BB962C8B-B14F-4D97-AF65-F5344CB8AC3E}">
        <p14:creationId xmlns:p14="http://schemas.microsoft.com/office/powerpoint/2010/main" val="2712707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5AD4A-4AE0-4E32-AE5D-9CEAD80A4B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DE807C9-C70B-1381-87BA-51F17B6750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305BCE7-6291-91BC-B8FE-F6310189D0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D988F9-EEDB-B8C2-0E40-E01621874784}"/>
              </a:ext>
            </a:extLst>
          </p:cNvPr>
          <p:cNvSpPr>
            <a:spLocks noGrp="1"/>
          </p:cNvSpPr>
          <p:nvPr>
            <p:ph type="dt" sz="half" idx="10"/>
          </p:nvPr>
        </p:nvSpPr>
        <p:spPr/>
        <p:txBody>
          <a:bodyPr/>
          <a:lstStyle/>
          <a:p>
            <a:fld id="{41B7439F-7660-4A3B-8089-C6983917D99D}" type="datetimeFigureOut">
              <a:rPr lang="en-GB" smtClean="0"/>
              <a:t>29/02/2024</a:t>
            </a:fld>
            <a:endParaRPr lang="en-GB"/>
          </a:p>
        </p:txBody>
      </p:sp>
      <p:sp>
        <p:nvSpPr>
          <p:cNvPr id="6" name="Footer Placeholder 5">
            <a:extLst>
              <a:ext uri="{FF2B5EF4-FFF2-40B4-BE49-F238E27FC236}">
                <a16:creationId xmlns:a16="http://schemas.microsoft.com/office/drawing/2014/main" id="{0DDED97E-72E0-AA99-E74A-30C8740987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8AFB35-7363-3337-1971-B7C92D7C1B83}"/>
              </a:ext>
            </a:extLst>
          </p:cNvPr>
          <p:cNvSpPr>
            <a:spLocks noGrp="1"/>
          </p:cNvSpPr>
          <p:nvPr>
            <p:ph type="sldNum" sz="quarter" idx="12"/>
          </p:nvPr>
        </p:nvSpPr>
        <p:spPr/>
        <p:txBody>
          <a:bodyPr/>
          <a:lstStyle/>
          <a:p>
            <a:fld id="{DD1B3D43-1236-405E-888E-1CAD140FD2B9}" type="slidenum">
              <a:rPr lang="en-GB" smtClean="0"/>
              <a:t>‹#›</a:t>
            </a:fld>
            <a:endParaRPr lang="en-GB"/>
          </a:p>
        </p:txBody>
      </p:sp>
    </p:spTree>
    <p:extLst>
      <p:ext uri="{BB962C8B-B14F-4D97-AF65-F5344CB8AC3E}">
        <p14:creationId xmlns:p14="http://schemas.microsoft.com/office/powerpoint/2010/main" val="894409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4D6F2-CBC5-4D0E-99B6-1B10D0027D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D406644-D8C7-A476-782A-856ECA0BC1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F97C69A-7BA7-B74A-DA86-FA6F3D9402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6ABE17-4615-B863-24C0-9EC6A1FF7EF5}"/>
              </a:ext>
            </a:extLst>
          </p:cNvPr>
          <p:cNvSpPr>
            <a:spLocks noGrp="1"/>
          </p:cNvSpPr>
          <p:nvPr>
            <p:ph type="dt" sz="half" idx="10"/>
          </p:nvPr>
        </p:nvSpPr>
        <p:spPr/>
        <p:txBody>
          <a:bodyPr/>
          <a:lstStyle/>
          <a:p>
            <a:fld id="{41B7439F-7660-4A3B-8089-C6983917D99D}" type="datetimeFigureOut">
              <a:rPr lang="en-GB" smtClean="0"/>
              <a:t>29/02/2024</a:t>
            </a:fld>
            <a:endParaRPr lang="en-GB"/>
          </a:p>
        </p:txBody>
      </p:sp>
      <p:sp>
        <p:nvSpPr>
          <p:cNvPr id="6" name="Footer Placeholder 5">
            <a:extLst>
              <a:ext uri="{FF2B5EF4-FFF2-40B4-BE49-F238E27FC236}">
                <a16:creationId xmlns:a16="http://schemas.microsoft.com/office/drawing/2014/main" id="{C1D06B91-09B6-3944-5C22-10C1F1810F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70027E-83B0-6A3A-90A8-12CDC162A990}"/>
              </a:ext>
            </a:extLst>
          </p:cNvPr>
          <p:cNvSpPr>
            <a:spLocks noGrp="1"/>
          </p:cNvSpPr>
          <p:nvPr>
            <p:ph type="sldNum" sz="quarter" idx="12"/>
          </p:nvPr>
        </p:nvSpPr>
        <p:spPr/>
        <p:txBody>
          <a:bodyPr/>
          <a:lstStyle/>
          <a:p>
            <a:fld id="{DD1B3D43-1236-405E-888E-1CAD140FD2B9}" type="slidenum">
              <a:rPr lang="en-GB" smtClean="0"/>
              <a:t>‹#›</a:t>
            </a:fld>
            <a:endParaRPr lang="en-GB"/>
          </a:p>
        </p:txBody>
      </p:sp>
    </p:spTree>
    <p:extLst>
      <p:ext uri="{BB962C8B-B14F-4D97-AF65-F5344CB8AC3E}">
        <p14:creationId xmlns:p14="http://schemas.microsoft.com/office/powerpoint/2010/main" val="3944675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944715-0F96-C0CE-A363-CC713A23AE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69875FD-811D-ED93-2516-489895179D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CDBDEC-3BFA-FEEE-D46E-9BF0664D6B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B7439F-7660-4A3B-8089-C6983917D99D}" type="datetimeFigureOut">
              <a:rPr lang="en-GB" smtClean="0"/>
              <a:t>29/02/2024</a:t>
            </a:fld>
            <a:endParaRPr lang="en-GB"/>
          </a:p>
        </p:txBody>
      </p:sp>
      <p:sp>
        <p:nvSpPr>
          <p:cNvPr id="5" name="Footer Placeholder 4">
            <a:extLst>
              <a:ext uri="{FF2B5EF4-FFF2-40B4-BE49-F238E27FC236}">
                <a16:creationId xmlns:a16="http://schemas.microsoft.com/office/drawing/2014/main" id="{3DC0DFB3-305F-A753-2EA9-399DA5EDE3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CA93E28-E6AB-1D61-752A-CDB0564D6A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B3D43-1236-405E-888E-1CAD140FD2B9}" type="slidenum">
              <a:rPr lang="en-GB" smtClean="0"/>
              <a:t>‹#›</a:t>
            </a:fld>
            <a:endParaRPr lang="en-GB"/>
          </a:p>
        </p:txBody>
      </p:sp>
    </p:spTree>
    <p:extLst>
      <p:ext uri="{BB962C8B-B14F-4D97-AF65-F5344CB8AC3E}">
        <p14:creationId xmlns:p14="http://schemas.microsoft.com/office/powerpoint/2010/main" val="12989385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C99A8-D0CB-F1FF-4A24-9FD37D1BD73B}"/>
              </a:ext>
            </a:extLst>
          </p:cNvPr>
          <p:cNvSpPr>
            <a:spLocks noGrp="1"/>
          </p:cNvSpPr>
          <p:nvPr>
            <p:ph type="ctrTitle"/>
          </p:nvPr>
        </p:nvSpPr>
        <p:spPr>
          <a:xfrm>
            <a:off x="-270092" y="-6557897"/>
            <a:ext cx="22157226" cy="6792600"/>
          </a:xfrm>
        </p:spPr>
        <p:txBody>
          <a:bodyPr/>
          <a:lstStyle/>
          <a:p>
            <a:endParaRPr lang="en-GB" dirty="0"/>
          </a:p>
        </p:txBody>
      </p:sp>
      <p:sp>
        <p:nvSpPr>
          <p:cNvPr id="3" name="Subtitle 2">
            <a:extLst>
              <a:ext uri="{FF2B5EF4-FFF2-40B4-BE49-F238E27FC236}">
                <a16:creationId xmlns:a16="http://schemas.microsoft.com/office/drawing/2014/main" id="{6CFB1A42-B4D9-84CC-E859-17A990DD691C}"/>
              </a:ext>
            </a:extLst>
          </p:cNvPr>
          <p:cNvSpPr>
            <a:spLocks noGrp="1"/>
          </p:cNvSpPr>
          <p:nvPr>
            <p:ph type="subTitle" idx="1"/>
          </p:nvPr>
        </p:nvSpPr>
        <p:spPr/>
        <p:txBody>
          <a:bodyPr/>
          <a:lstStyle/>
          <a:p>
            <a:endParaRPr lang="en-GB"/>
          </a:p>
        </p:txBody>
      </p:sp>
      <p:pic>
        <p:nvPicPr>
          <p:cNvPr id="1026" name="Picture 2" descr="Report: one in seven councils has ...">
            <a:extLst>
              <a:ext uri="{FF2B5EF4-FFF2-40B4-BE49-F238E27FC236}">
                <a16:creationId xmlns:a16="http://schemas.microsoft.com/office/drawing/2014/main" id="{2863C696-C587-A437-3829-85E25240E9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6808" y="2230016"/>
            <a:ext cx="3928187" cy="24819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slamophobia in the media: Enough is ...">
            <a:extLst>
              <a:ext uri="{FF2B5EF4-FFF2-40B4-BE49-F238E27FC236}">
                <a16:creationId xmlns:a16="http://schemas.microsoft.com/office/drawing/2014/main" id="{ED37A8F3-F6F1-AA97-D5A9-B3AB54FEB3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086808" cy="223001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slamophobia in western media is based ...">
            <a:extLst>
              <a:ext uri="{FF2B5EF4-FFF2-40B4-BE49-F238E27FC236}">
                <a16:creationId xmlns:a16="http://schemas.microsoft.com/office/drawing/2014/main" id="{BD94B005-463F-2FA7-81B7-C7FCF0017E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11959"/>
            <a:ext cx="4086808" cy="214604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slamophobia in Europe 'has worsened ...">
            <a:extLst>
              <a:ext uri="{FF2B5EF4-FFF2-40B4-BE49-F238E27FC236}">
                <a16:creationId xmlns:a16="http://schemas.microsoft.com/office/drawing/2014/main" id="{E88DC69B-7068-19D6-5E55-C5A4D27DFE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14995" y="2230016"/>
            <a:ext cx="4177005" cy="248194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slamophobia Surges in the U.S. Due to ...">
            <a:extLst>
              <a:ext uri="{FF2B5EF4-FFF2-40B4-BE49-F238E27FC236}">
                <a16:creationId xmlns:a16="http://schemas.microsoft.com/office/drawing/2014/main" id="{93206611-2374-FEA1-8F46-626DEC2A0D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14995" y="4721710"/>
            <a:ext cx="4177004" cy="214604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he Muslims Are Coming!: Islamophobia ...">
            <a:extLst>
              <a:ext uri="{FF2B5EF4-FFF2-40B4-BE49-F238E27FC236}">
                <a16:creationId xmlns:a16="http://schemas.microsoft.com/office/drawing/2014/main" id="{EDB51FC8-2DA5-2D6A-11B5-4A35275082D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86808" y="4711958"/>
            <a:ext cx="1905000" cy="214604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nnocent Until Proven Muslim': How ...">
            <a:extLst>
              <a:ext uri="{FF2B5EF4-FFF2-40B4-BE49-F238E27FC236}">
                <a16:creationId xmlns:a16="http://schemas.microsoft.com/office/drawing/2014/main" id="{47B08F38-BC52-F5E8-7D9C-A717F2855C8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91808" y="4711956"/>
            <a:ext cx="2023187" cy="214604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slamophobia : Allen, Chris: Amazon.co ...">
            <a:extLst>
              <a:ext uri="{FF2B5EF4-FFF2-40B4-BE49-F238E27FC236}">
                <a16:creationId xmlns:a16="http://schemas.microsoft.com/office/drawing/2014/main" id="{B764C179-317A-8097-DD6C-27CEAB8C420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14995" y="0"/>
            <a:ext cx="1743075" cy="223001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slamophobia">
            <a:extLst>
              <a:ext uri="{FF2B5EF4-FFF2-40B4-BE49-F238E27FC236}">
                <a16:creationId xmlns:a16="http://schemas.microsoft.com/office/drawing/2014/main" id="{60B5C480-64E4-D8F6-6FF8-982F0A1D3A8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2220262"/>
            <a:ext cx="4086807" cy="2481942"/>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For Muslim Americans, a spike in hate ...">
            <a:extLst>
              <a:ext uri="{FF2B5EF4-FFF2-40B4-BE49-F238E27FC236}">
                <a16:creationId xmlns:a16="http://schemas.microsoft.com/office/drawing/2014/main" id="{69C0155E-D216-56CF-8555-F9ADA9393C7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758071" y="0"/>
            <a:ext cx="2433930" cy="2220262"/>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British Muslim identity from extremists ...">
            <a:extLst>
              <a:ext uri="{FF2B5EF4-FFF2-40B4-BE49-F238E27FC236}">
                <a16:creationId xmlns:a16="http://schemas.microsoft.com/office/drawing/2014/main" id="{FD6589BF-6B10-13ED-2F42-AAC5871E53D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86807" y="-3211"/>
            <a:ext cx="3928187" cy="2230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122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9A560-2273-D085-4FE7-8D0C3EC728D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3D155EF-854C-BB6F-F4F0-FF32259C8F99}"/>
              </a:ext>
            </a:extLst>
          </p:cNvPr>
          <p:cNvSpPr>
            <a:spLocks noGrp="1"/>
          </p:cNvSpPr>
          <p:nvPr>
            <p:ph idx="1"/>
          </p:nvPr>
        </p:nvSpPr>
        <p:spPr>
          <a:xfrm>
            <a:off x="109057" y="100668"/>
            <a:ext cx="11937534" cy="6686026"/>
          </a:xfrm>
        </p:spPr>
        <p:txBody>
          <a:bodyPr>
            <a:normAutofit/>
          </a:bodyPr>
          <a:lstStyle/>
          <a:p>
            <a:pPr marL="0" indent="0">
              <a:buNone/>
            </a:pPr>
            <a:r>
              <a:rPr lang="en-GB" sz="4800" dirty="0"/>
              <a:t>The image constructed of Muslims is of a distinctive ‘other’ different to that of the civilised West - barbaric and intolerant religious zealots, unable to govern themselves, are cunning, weak, primitive. </a:t>
            </a:r>
            <a:r>
              <a:rPr lang="en-GB" sz="4800" b="1" dirty="0"/>
              <a:t>A crucial way some Westerners, especially the political and economic elite, understand themselves. </a:t>
            </a:r>
            <a:r>
              <a:rPr lang="en-GB" sz="4800" dirty="0"/>
              <a:t>Such an ideology helps maintain existing systems of political domination and subordination. ‘This is how </a:t>
            </a:r>
            <a:r>
              <a:rPr lang="en-GB" sz="4800" b="1" dirty="0"/>
              <a:t>WE</a:t>
            </a:r>
            <a:r>
              <a:rPr lang="en-GB" sz="4800" dirty="0"/>
              <a:t> are, and this is how </a:t>
            </a:r>
            <a:r>
              <a:rPr lang="en-GB" sz="4800" b="1" dirty="0"/>
              <a:t>THEY</a:t>
            </a:r>
            <a:r>
              <a:rPr lang="en-GB" sz="4800" dirty="0"/>
              <a:t> are…’.</a:t>
            </a:r>
          </a:p>
        </p:txBody>
      </p:sp>
    </p:spTree>
    <p:extLst>
      <p:ext uri="{BB962C8B-B14F-4D97-AF65-F5344CB8AC3E}">
        <p14:creationId xmlns:p14="http://schemas.microsoft.com/office/powerpoint/2010/main" val="779460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0A6F4-5DAA-0C98-4A19-B22BAE7AB4D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C31F83B-1510-2A5E-D399-DB925B2E0296}"/>
              </a:ext>
            </a:extLst>
          </p:cNvPr>
          <p:cNvSpPr>
            <a:spLocks noGrp="1"/>
          </p:cNvSpPr>
          <p:nvPr>
            <p:ph idx="1"/>
          </p:nvPr>
        </p:nvSpPr>
        <p:spPr>
          <a:xfrm>
            <a:off x="125835" y="92280"/>
            <a:ext cx="11987868" cy="6593746"/>
          </a:xfrm>
        </p:spPr>
        <p:txBody>
          <a:bodyPr>
            <a:normAutofit fontScale="85000" lnSpcReduction="20000"/>
          </a:bodyPr>
          <a:lstStyle/>
          <a:p>
            <a:pPr marL="0" indent="0">
              <a:buNone/>
            </a:pPr>
            <a:r>
              <a:rPr lang="en-GB" sz="3500" dirty="0">
                <a:solidFill>
                  <a:srgbClr val="121212"/>
                </a:solidFill>
                <a:latin typeface="GuardianTextEgyptian"/>
              </a:rPr>
              <a:t>‘</a:t>
            </a:r>
            <a:r>
              <a:rPr lang="en-GB" sz="3500" b="0" i="0" dirty="0">
                <a:solidFill>
                  <a:srgbClr val="121212"/>
                </a:solidFill>
                <a:effectLst/>
                <a:latin typeface="GuardianTextEgyptian"/>
              </a:rPr>
              <a:t>Islamists are bullying Britain into submission [and that the influence of] Islamist cranks and leftwing extremists [can be found] in our judiciary, our legal profession and our universities’. (Suella Braverman, Feb 2024)</a:t>
            </a:r>
          </a:p>
          <a:p>
            <a:pPr marL="0" indent="0">
              <a:buNone/>
            </a:pPr>
            <a:endParaRPr lang="en-GB" sz="3500" dirty="0">
              <a:solidFill>
                <a:srgbClr val="222222"/>
              </a:solidFill>
              <a:latin typeface="Indy Serif"/>
            </a:endParaRPr>
          </a:p>
          <a:p>
            <a:pPr marL="0" indent="0">
              <a:buNone/>
            </a:pPr>
            <a:r>
              <a:rPr lang="en-GB" sz="3500" dirty="0">
                <a:solidFill>
                  <a:srgbClr val="222222"/>
                </a:solidFill>
                <a:latin typeface="Indy Serif"/>
              </a:rPr>
              <a:t>‘</a:t>
            </a:r>
            <a:r>
              <a:rPr lang="en-GB" sz="3500" b="0" i="0" dirty="0">
                <a:solidFill>
                  <a:srgbClr val="222222"/>
                </a:solidFill>
                <a:effectLst/>
                <a:latin typeface="Indy Serif"/>
              </a:rPr>
              <a:t>I don’t actually believe that the Islamists have got control of our country, but what I do believe is they’ve got control of Khan and they’ve got control of London… He’s actually given our capital city away to his mates.’ (Lee Anderson, Feb 2024)</a:t>
            </a:r>
          </a:p>
          <a:p>
            <a:pPr marL="0" indent="0">
              <a:buNone/>
            </a:pPr>
            <a:endParaRPr lang="en-GB" sz="3500" dirty="0">
              <a:solidFill>
                <a:srgbClr val="222222"/>
              </a:solidFill>
              <a:latin typeface="Indy Serif"/>
            </a:endParaRPr>
          </a:p>
          <a:p>
            <a:pPr marL="0" indent="0">
              <a:buNone/>
            </a:pPr>
            <a:r>
              <a:rPr lang="en-GB" sz="3500" dirty="0">
                <a:solidFill>
                  <a:srgbClr val="222222"/>
                </a:solidFill>
                <a:latin typeface="Indy Serif"/>
              </a:rPr>
              <a:t>‘More than 50% of Tory members in poll say Islam is a ‘threat’ to British way of life’ (Feb 2024)</a:t>
            </a:r>
          </a:p>
          <a:p>
            <a:pPr marL="0" indent="0">
              <a:buNone/>
            </a:pPr>
            <a:endParaRPr lang="en-GB" sz="3500" dirty="0">
              <a:solidFill>
                <a:srgbClr val="222222"/>
              </a:solidFill>
              <a:latin typeface="Indy Serif"/>
            </a:endParaRPr>
          </a:p>
          <a:p>
            <a:pPr marL="0" indent="0">
              <a:buNone/>
            </a:pPr>
            <a:r>
              <a:rPr lang="en-GB" sz="3500" dirty="0"/>
              <a:t>‘Absolutely ridiculous that people should choose to go around looking like letterboxes.’ (Boris Johnson, 2018)</a:t>
            </a:r>
          </a:p>
          <a:p>
            <a:pPr marL="0" indent="0">
              <a:buNone/>
            </a:pPr>
            <a:endParaRPr lang="en-GB" sz="3500" dirty="0"/>
          </a:p>
          <a:p>
            <a:pPr marL="0" indent="0">
              <a:buNone/>
            </a:pPr>
            <a:r>
              <a:rPr lang="en-GB" sz="3500" dirty="0"/>
              <a:t>‘Islam hates us’ (Donald Trump, 2016)</a:t>
            </a:r>
          </a:p>
          <a:p>
            <a:pPr marL="0" indent="0">
              <a:buNone/>
            </a:pPr>
            <a:endParaRPr lang="en-GB" sz="3500" dirty="0"/>
          </a:p>
          <a:p>
            <a:pPr marL="0" indent="0">
              <a:buNone/>
            </a:pPr>
            <a:endParaRPr lang="en-GB" sz="3500" b="0" i="0" dirty="0">
              <a:solidFill>
                <a:srgbClr val="222222"/>
              </a:solidFill>
              <a:effectLst/>
              <a:latin typeface="Indy Serif"/>
            </a:endParaRPr>
          </a:p>
          <a:p>
            <a:pPr marL="0" indent="0">
              <a:buNone/>
            </a:pPr>
            <a:endParaRPr lang="en-GB" dirty="0">
              <a:solidFill>
                <a:srgbClr val="222222"/>
              </a:solidFill>
              <a:latin typeface="Indy Serif"/>
            </a:endParaRPr>
          </a:p>
          <a:p>
            <a:pPr marL="0" indent="0">
              <a:buNone/>
            </a:pPr>
            <a:endParaRPr lang="en-GB" dirty="0"/>
          </a:p>
        </p:txBody>
      </p:sp>
    </p:spTree>
    <p:extLst>
      <p:ext uri="{BB962C8B-B14F-4D97-AF65-F5344CB8AC3E}">
        <p14:creationId xmlns:p14="http://schemas.microsoft.com/office/powerpoint/2010/main" val="599042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FB7B9-B40A-52AA-4C54-F807A704D177}"/>
              </a:ext>
            </a:extLst>
          </p:cNvPr>
          <p:cNvSpPr>
            <a:spLocks noGrp="1"/>
          </p:cNvSpPr>
          <p:nvPr>
            <p:ph type="title"/>
          </p:nvPr>
        </p:nvSpPr>
        <p:spPr/>
        <p:txBody>
          <a:bodyPr/>
          <a:lstStyle/>
          <a:p>
            <a:endParaRPr lang="en-GB"/>
          </a:p>
        </p:txBody>
      </p:sp>
      <p:pic>
        <p:nvPicPr>
          <p:cNvPr id="3074" name="Picture 2" descr="Nadiya Hussain isn't trying to blend ...">
            <a:extLst>
              <a:ext uri="{FF2B5EF4-FFF2-40B4-BE49-F238E27FC236}">
                <a16:creationId xmlns:a16="http://schemas.microsoft.com/office/drawing/2014/main" id="{26F2BFFE-0A66-B8C7-D39F-1258996BBB2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6214188" cy="355496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erelict housing estates in East London ...">
            <a:extLst>
              <a:ext uri="{FF2B5EF4-FFF2-40B4-BE49-F238E27FC236}">
                <a16:creationId xmlns:a16="http://schemas.microsoft.com/office/drawing/2014/main" id="{DCFC5F0D-EDE4-2DB5-6A1F-ED96E858AF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4188" y="-5734"/>
            <a:ext cx="2883159" cy="355496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V review: A Very British history, and ...">
            <a:extLst>
              <a:ext uri="{FF2B5EF4-FFF2-40B4-BE49-F238E27FC236}">
                <a16:creationId xmlns:a16="http://schemas.microsoft.com/office/drawing/2014/main" id="{AC278602-F14D-F378-4A96-7D648865FA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72465" y="-11468"/>
            <a:ext cx="3119535" cy="356643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All onboard Bus K9! - Miss Darcy's ...">
            <a:extLst>
              <a:ext uri="{FF2B5EF4-FFF2-40B4-BE49-F238E27FC236}">
                <a16:creationId xmlns:a16="http://schemas.microsoft.com/office/drawing/2014/main" id="{6364F33F-4701-869C-F257-0EEB8073F7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560697"/>
            <a:ext cx="3275045" cy="3297303"/>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British-Islamic Identity - Wikipedia">
            <a:extLst>
              <a:ext uri="{FF2B5EF4-FFF2-40B4-BE49-F238E27FC236}">
                <a16:creationId xmlns:a16="http://schemas.microsoft.com/office/drawing/2014/main" id="{05123C51-2644-AD18-F27E-F90325CCED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72465" y="3549228"/>
            <a:ext cx="3119535" cy="3297303"/>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Best Tips to Care for Your Hands and Nails">
            <a:extLst>
              <a:ext uri="{FF2B5EF4-FFF2-40B4-BE49-F238E27FC236}">
                <a16:creationId xmlns:a16="http://schemas.microsoft.com/office/drawing/2014/main" id="{BF844B61-C769-3E45-C614-C5CF5723CC5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14188" y="3549227"/>
            <a:ext cx="2857500" cy="3297304"/>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Brick Lane 1978: The Turning Point">
            <a:extLst>
              <a:ext uri="{FF2B5EF4-FFF2-40B4-BE49-F238E27FC236}">
                <a16:creationId xmlns:a16="http://schemas.microsoft.com/office/drawing/2014/main" id="{600239FF-BFEB-AD6D-D701-030306A29A0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5045" y="3560697"/>
            <a:ext cx="2938366" cy="3297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06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9B178-BE59-C53E-CD12-DA779472822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20D1DD5-B136-7073-84A9-EC7BB00A3F07}"/>
              </a:ext>
            </a:extLst>
          </p:cNvPr>
          <p:cNvSpPr>
            <a:spLocks noGrp="1"/>
          </p:cNvSpPr>
          <p:nvPr>
            <p:ph idx="1"/>
          </p:nvPr>
        </p:nvSpPr>
        <p:spPr>
          <a:xfrm>
            <a:off x="0" y="0"/>
            <a:ext cx="12192000" cy="6858000"/>
          </a:xfrm>
        </p:spPr>
        <p:txBody>
          <a:bodyPr>
            <a:normAutofit fontScale="92500" lnSpcReduction="10000"/>
          </a:bodyPr>
          <a:lstStyle/>
          <a:p>
            <a:pPr marL="0" indent="0">
              <a:buNone/>
            </a:pPr>
            <a:r>
              <a:rPr lang="en-GB" sz="4800" dirty="0"/>
              <a:t>I’ve always been called ‘names’ and ‘labelled’ and ‘represented’ as the </a:t>
            </a:r>
            <a:r>
              <a:rPr lang="en-GB" sz="4800" b="1" dirty="0"/>
              <a:t>‘other’ </a:t>
            </a:r>
            <a:r>
              <a:rPr lang="en-GB" sz="4800" dirty="0"/>
              <a:t>– as a way of belittling, excluding, discrimination, of hurting me, of putting me in my ‘place’, of making me feel less than I am (deficient, less worthy, second-class) – ‘smelly’, ‘</a:t>
            </a:r>
            <a:r>
              <a:rPr lang="en-GB" sz="4800" dirty="0" err="1"/>
              <a:t>greasehead</a:t>
            </a:r>
            <a:r>
              <a:rPr lang="en-GB" sz="4800" dirty="0"/>
              <a:t>’, ‘fish’, ‘</a:t>
            </a:r>
            <a:r>
              <a:rPr lang="en-GB" sz="4800" dirty="0" err="1"/>
              <a:t>Bongho</a:t>
            </a:r>
            <a:r>
              <a:rPr lang="en-GB" sz="4800" dirty="0"/>
              <a:t>’, ‘Paki’, ‘Black’, ‘Terrorist’ – exemplified by the repeated experience of being told to ‘</a:t>
            </a:r>
            <a:r>
              <a:rPr lang="en-GB" sz="4800" i="1" dirty="0"/>
              <a:t>go back to where you come from</a:t>
            </a:r>
            <a:r>
              <a:rPr lang="en-GB" sz="4800" dirty="0"/>
              <a:t>’, which has recently changed to, ‘</a:t>
            </a:r>
            <a:r>
              <a:rPr lang="en-GB" sz="4800" i="1" dirty="0"/>
              <a:t>these are </a:t>
            </a:r>
            <a:r>
              <a:rPr lang="en-GB" sz="4800" b="1" i="1" dirty="0"/>
              <a:t>OUR</a:t>
            </a:r>
            <a:r>
              <a:rPr lang="en-GB" sz="4800" i="1" dirty="0"/>
              <a:t> values, and if you don’t like them, go and live somewhere and with others where you do feel comfortable and who share your values</a:t>
            </a:r>
            <a:r>
              <a:rPr lang="en-GB" sz="4800" dirty="0"/>
              <a:t>’</a:t>
            </a:r>
          </a:p>
          <a:p>
            <a:pPr marL="0" indent="0">
              <a:buNone/>
            </a:pPr>
            <a:endParaRPr lang="en-GB" dirty="0"/>
          </a:p>
        </p:txBody>
      </p:sp>
    </p:spTree>
    <p:extLst>
      <p:ext uri="{BB962C8B-B14F-4D97-AF65-F5344CB8AC3E}">
        <p14:creationId xmlns:p14="http://schemas.microsoft.com/office/powerpoint/2010/main" val="54709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6B688-3A98-5221-CFBF-18C5CDF625B0}"/>
              </a:ext>
            </a:extLst>
          </p:cNvPr>
          <p:cNvSpPr>
            <a:spLocks noGrp="1"/>
          </p:cNvSpPr>
          <p:nvPr>
            <p:ph type="title"/>
          </p:nvPr>
        </p:nvSpPr>
        <p:spPr/>
        <p:txBody>
          <a:bodyPr/>
          <a:lstStyle/>
          <a:p>
            <a:endParaRPr lang="en-GB"/>
          </a:p>
        </p:txBody>
      </p:sp>
      <p:pic>
        <p:nvPicPr>
          <p:cNvPr id="5122" name="Picture 2" descr="Black Background Images - Free Download ...">
            <a:extLst>
              <a:ext uri="{FF2B5EF4-FFF2-40B4-BE49-F238E27FC236}">
                <a16:creationId xmlns:a16="http://schemas.microsoft.com/office/drawing/2014/main" id="{9FB1BE4C-6820-BF30-DBDD-FDD93206F8C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12A29BD-A4C2-C731-7AAB-161A6C86F32C}"/>
              </a:ext>
            </a:extLst>
          </p:cNvPr>
          <p:cNvSpPr txBox="1"/>
          <p:nvPr/>
        </p:nvSpPr>
        <p:spPr>
          <a:xfrm>
            <a:off x="838200" y="2109155"/>
            <a:ext cx="10763774" cy="4031873"/>
          </a:xfrm>
          <a:prstGeom prst="rect">
            <a:avLst/>
          </a:prstGeom>
          <a:noFill/>
        </p:spPr>
        <p:txBody>
          <a:bodyPr wrap="square">
            <a:spAutoFit/>
          </a:bodyPr>
          <a:lstStyle/>
          <a:p>
            <a:r>
              <a:rPr lang="en-GB" sz="3200" b="1" dirty="0">
                <a:solidFill>
                  <a:schemeClr val="bg1"/>
                </a:solidFill>
              </a:rPr>
              <a:t>I am a bit more practising [religiously] than some of the other girls in my immediate friendship circle. So when the terrible Paris attacks happened in 2015, one of my teachers stopped our group in the playground, looked specifically at me and said ‘I hope that there is widespread condemnation within the Muslim community towards those barbaric attacks’. I was shocked and also felt victimised. Why was he directing those comments towards me? What had I done? (Ayesha, aged 15)</a:t>
            </a:r>
          </a:p>
        </p:txBody>
      </p:sp>
    </p:spTree>
    <p:extLst>
      <p:ext uri="{BB962C8B-B14F-4D97-AF65-F5344CB8AC3E}">
        <p14:creationId xmlns:p14="http://schemas.microsoft.com/office/powerpoint/2010/main" val="3081512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6BF468A9-9884-BBA3-FE46-9D86BD1207B6}"/>
              </a:ext>
            </a:extLst>
          </p:cNvPr>
          <p:cNvSpPr>
            <a:spLocks noGrp="1" noChangeArrowheads="1"/>
          </p:cNvSpPr>
          <p:nvPr>
            <p:ph type="title"/>
          </p:nvPr>
        </p:nvSpPr>
        <p:spPr/>
        <p:txBody>
          <a:bodyPr/>
          <a:lstStyle/>
          <a:p>
            <a:endParaRPr lang="en-GB" altLang="en-US"/>
          </a:p>
        </p:txBody>
      </p:sp>
      <p:sp>
        <p:nvSpPr>
          <p:cNvPr id="56323" name="Slide Number Placeholder 3">
            <a:extLst>
              <a:ext uri="{FF2B5EF4-FFF2-40B4-BE49-F238E27FC236}">
                <a16:creationId xmlns:a16="http://schemas.microsoft.com/office/drawing/2014/main" id="{3EE0DCC3-91EA-38B3-8BB3-2D1877B5AC3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98146"/>
              </a:buClr>
              <a:buChar char="–"/>
              <a:defRPr sz="40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rgbClr val="998146"/>
              </a:buClr>
              <a:buChar char="–"/>
              <a:defRPr sz="4000">
                <a:solidFill>
                  <a:schemeClr val="tx1"/>
                </a:solidFill>
                <a:latin typeface="Georgia" panose="02040502050405020303" pitchFamily="18" charset="0"/>
                <a:ea typeface="MS PGothic" panose="020B0600070205080204" pitchFamily="34" charset="-128"/>
              </a:defRPr>
            </a:lvl2pPr>
            <a:lvl3pPr marL="1143000" indent="-228600">
              <a:spcBef>
                <a:spcPct val="20000"/>
              </a:spcBef>
              <a:buClr>
                <a:srgbClr val="998146"/>
              </a:buClr>
              <a:buChar char="–"/>
              <a:defRPr sz="4000" i="1">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998146"/>
              </a:buClr>
              <a:buChar char="–"/>
              <a:defRPr sz="4000">
                <a:solidFill>
                  <a:schemeClr val="tx1"/>
                </a:solidFill>
                <a:latin typeface="Georgia" panose="02040502050405020303" pitchFamily="18" charset="0"/>
                <a:ea typeface="MS PGothic" panose="020B0600070205080204" pitchFamily="34" charset="-128"/>
              </a:defRPr>
            </a:lvl4pPr>
            <a:lvl5pPr marL="2057400" indent="-228600">
              <a:spcBef>
                <a:spcPct val="20000"/>
              </a:spcBef>
              <a:buClr>
                <a:srgbClr val="998146"/>
              </a:buClr>
              <a:buChar char="–"/>
              <a:defRPr sz="4000" i="1">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20000"/>
              </a:spcBef>
              <a:spcAft>
                <a:spcPct val="0"/>
              </a:spcAft>
              <a:buClr>
                <a:srgbClr val="998146"/>
              </a:buClr>
              <a:buChar char="–"/>
              <a:defRPr sz="4000" i="1">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20000"/>
              </a:spcBef>
              <a:spcAft>
                <a:spcPct val="0"/>
              </a:spcAft>
              <a:buClr>
                <a:srgbClr val="998146"/>
              </a:buClr>
              <a:buChar char="–"/>
              <a:defRPr sz="4000" i="1">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20000"/>
              </a:spcBef>
              <a:spcAft>
                <a:spcPct val="0"/>
              </a:spcAft>
              <a:buClr>
                <a:srgbClr val="998146"/>
              </a:buClr>
              <a:buChar char="–"/>
              <a:defRPr sz="4000" i="1">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20000"/>
              </a:spcBef>
              <a:spcAft>
                <a:spcPct val="0"/>
              </a:spcAft>
              <a:buClr>
                <a:srgbClr val="998146"/>
              </a:buClr>
              <a:buChar char="–"/>
              <a:defRPr sz="4000" i="1">
                <a:solidFill>
                  <a:schemeClr val="tx1"/>
                </a:solidFill>
                <a:latin typeface="Georgia" panose="02040502050405020303" pitchFamily="18" charset="0"/>
                <a:ea typeface="MS PGothic" panose="020B0600070205080204" pitchFamily="34" charset="-128"/>
              </a:defRPr>
            </a:lvl9pPr>
          </a:lstStyle>
          <a:p>
            <a:pPr>
              <a:spcBef>
                <a:spcPct val="0"/>
              </a:spcBef>
              <a:buClrTx/>
              <a:buFontTx/>
              <a:buNone/>
            </a:pPr>
            <a:fld id="{B17D50B9-771C-4B08-9DD4-E65546A75259}" type="slidenum">
              <a:rPr lang="en-US" altLang="en-US" sz="900"/>
              <a:pPr>
                <a:spcBef>
                  <a:spcPct val="0"/>
                </a:spcBef>
                <a:buClrTx/>
                <a:buFontTx/>
                <a:buNone/>
              </a:pPr>
              <a:t>7</a:t>
            </a:fld>
            <a:endParaRPr lang="en-US" altLang="en-US" sz="1200"/>
          </a:p>
        </p:txBody>
      </p:sp>
      <p:pic>
        <p:nvPicPr>
          <p:cNvPr id="56324" name="Picture 2">
            <a:extLst>
              <a:ext uri="{FF2B5EF4-FFF2-40B4-BE49-F238E27FC236}">
                <a16:creationId xmlns:a16="http://schemas.microsoft.com/office/drawing/2014/main" id="{894111A3-2792-0758-D2E1-95228AFC885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
            <a:ext cx="12192000" cy="69580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325" name="Rectangle 4">
            <a:extLst>
              <a:ext uri="{FF2B5EF4-FFF2-40B4-BE49-F238E27FC236}">
                <a16:creationId xmlns:a16="http://schemas.microsoft.com/office/drawing/2014/main" id="{DA097E94-33EF-47A6-0BE2-A719A193454C}"/>
              </a:ext>
            </a:extLst>
          </p:cNvPr>
          <p:cNvSpPr>
            <a:spLocks noChangeArrowheads="1"/>
          </p:cNvSpPr>
          <p:nvPr/>
        </p:nvSpPr>
        <p:spPr bwMode="auto">
          <a:xfrm>
            <a:off x="723900" y="549276"/>
            <a:ext cx="7658101"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98146"/>
              </a:buClr>
              <a:buChar char="–"/>
              <a:defRPr sz="40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rgbClr val="998146"/>
              </a:buClr>
              <a:buChar char="–"/>
              <a:defRPr sz="4000">
                <a:solidFill>
                  <a:schemeClr val="tx1"/>
                </a:solidFill>
                <a:latin typeface="Georgia" panose="02040502050405020303" pitchFamily="18" charset="0"/>
                <a:ea typeface="MS PGothic" panose="020B0600070205080204" pitchFamily="34" charset="-128"/>
              </a:defRPr>
            </a:lvl2pPr>
            <a:lvl3pPr marL="1143000" indent="-228600">
              <a:spcBef>
                <a:spcPct val="20000"/>
              </a:spcBef>
              <a:buClr>
                <a:srgbClr val="998146"/>
              </a:buClr>
              <a:buChar char="–"/>
              <a:defRPr sz="4000" i="1">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998146"/>
              </a:buClr>
              <a:buChar char="–"/>
              <a:defRPr sz="4000">
                <a:solidFill>
                  <a:schemeClr val="tx1"/>
                </a:solidFill>
                <a:latin typeface="Georgia" panose="02040502050405020303" pitchFamily="18" charset="0"/>
                <a:ea typeface="MS PGothic" panose="020B0600070205080204" pitchFamily="34" charset="-128"/>
              </a:defRPr>
            </a:lvl4pPr>
            <a:lvl5pPr marL="2057400" indent="-228600">
              <a:spcBef>
                <a:spcPct val="20000"/>
              </a:spcBef>
              <a:buClr>
                <a:srgbClr val="998146"/>
              </a:buClr>
              <a:buChar char="–"/>
              <a:defRPr sz="4000" i="1">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20000"/>
              </a:spcBef>
              <a:spcAft>
                <a:spcPct val="0"/>
              </a:spcAft>
              <a:buClr>
                <a:srgbClr val="998146"/>
              </a:buClr>
              <a:buChar char="–"/>
              <a:defRPr sz="4000" i="1">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20000"/>
              </a:spcBef>
              <a:spcAft>
                <a:spcPct val="0"/>
              </a:spcAft>
              <a:buClr>
                <a:srgbClr val="998146"/>
              </a:buClr>
              <a:buChar char="–"/>
              <a:defRPr sz="4000" i="1">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20000"/>
              </a:spcBef>
              <a:spcAft>
                <a:spcPct val="0"/>
              </a:spcAft>
              <a:buClr>
                <a:srgbClr val="998146"/>
              </a:buClr>
              <a:buChar char="–"/>
              <a:defRPr sz="4000" i="1">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20000"/>
              </a:spcBef>
              <a:spcAft>
                <a:spcPct val="0"/>
              </a:spcAft>
              <a:buClr>
                <a:srgbClr val="998146"/>
              </a:buClr>
              <a:buChar char="–"/>
              <a:defRPr sz="4000" i="1">
                <a:solidFill>
                  <a:schemeClr val="tx1"/>
                </a:solidFill>
                <a:latin typeface="Georgia" panose="02040502050405020303" pitchFamily="18" charset="0"/>
                <a:ea typeface="MS PGothic" panose="020B0600070205080204" pitchFamily="34" charset="-128"/>
              </a:defRPr>
            </a:lvl9pPr>
          </a:lstStyle>
          <a:p>
            <a:pPr>
              <a:spcBef>
                <a:spcPct val="0"/>
              </a:spcBef>
              <a:buClrTx/>
              <a:buFontTx/>
              <a:buNone/>
            </a:pPr>
            <a:r>
              <a:rPr lang="en-GB" altLang="en-US" sz="3600" b="1" dirty="0">
                <a:solidFill>
                  <a:srgbClr val="FFFF00"/>
                </a:solidFill>
                <a:latin typeface="Times" panose="02020603050405020304" pitchFamily="18" charset="0"/>
              </a:rPr>
              <a:t>‘This documentary reminds us that we are a normal, hard-working British community. We have fears, hopes, anxieties just like everyone else. We also drink Costa Coffee, watch Netflix and follow our football team passionately’ (Hoque quoted in Cox, 2020)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971EF-92A2-D28D-D752-E447AAC8E26A}"/>
              </a:ext>
            </a:extLst>
          </p:cNvPr>
          <p:cNvSpPr>
            <a:spLocks noGrp="1"/>
          </p:cNvSpPr>
          <p:nvPr>
            <p:ph type="title"/>
          </p:nvPr>
        </p:nvSpPr>
        <p:spPr>
          <a:xfrm>
            <a:off x="-89178" y="-2192338"/>
            <a:ext cx="13572227" cy="2194585"/>
          </a:xfrm>
        </p:spPr>
        <p:txBody>
          <a:bodyPr/>
          <a:lstStyle/>
          <a:p>
            <a:endParaRPr lang="en-GB" dirty="0"/>
          </a:p>
        </p:txBody>
      </p:sp>
      <p:pic>
        <p:nvPicPr>
          <p:cNvPr id="4098" name="Picture 2" descr="Coffee Beans: Where Do They Come From ...">
            <a:extLst>
              <a:ext uri="{FF2B5EF4-FFF2-40B4-BE49-F238E27FC236}">
                <a16:creationId xmlns:a16="http://schemas.microsoft.com/office/drawing/2014/main" id="{9362C976-DA28-D082-A316-F4CDDA1557D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3858936" cy="288581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l Qarawiyyin University in Fez, World ...">
            <a:extLst>
              <a:ext uri="{FF2B5EF4-FFF2-40B4-BE49-F238E27FC236}">
                <a16:creationId xmlns:a16="http://schemas.microsoft.com/office/drawing/2014/main" id="{CEF62784-5607-EEAD-303D-732E4320D0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8936" y="0"/>
            <a:ext cx="3464810" cy="288581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portance of Algebra I | Yup Math">
            <a:extLst>
              <a:ext uri="{FF2B5EF4-FFF2-40B4-BE49-F238E27FC236}">
                <a16:creationId xmlns:a16="http://schemas.microsoft.com/office/drawing/2014/main" id="{2E64F78B-2EB7-0110-A7E1-893CA12A1D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698" y="-1"/>
            <a:ext cx="4952301" cy="288581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ospital Development In Muslim ...">
            <a:extLst>
              <a:ext uri="{FF2B5EF4-FFF2-40B4-BE49-F238E27FC236}">
                <a16:creationId xmlns:a16="http://schemas.microsoft.com/office/drawing/2014/main" id="{F3FB4E29-E183-8BD2-977B-9C85BE638E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885812"/>
            <a:ext cx="5452217" cy="397218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129,300+ Vintage Cameras Stock Photos ...">
            <a:extLst>
              <a:ext uri="{FF2B5EF4-FFF2-40B4-BE49-F238E27FC236}">
                <a16:creationId xmlns:a16="http://schemas.microsoft.com/office/drawing/2014/main" id="{EC7437C5-9EC0-10C1-2E0C-BF81C940E6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52217" y="2885811"/>
            <a:ext cx="6739782" cy="3972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4200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TotalTime>
  <Words>513</Words>
  <Application>Microsoft Office PowerPoint</Application>
  <PresentationFormat>Widescreen</PresentationFormat>
  <Paragraphs>16</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Calibri</vt:lpstr>
      <vt:lpstr>Calibri Light</vt:lpstr>
      <vt:lpstr>Georgia</vt:lpstr>
      <vt:lpstr>GuardianTextEgyptian</vt:lpstr>
      <vt:lpstr>Indy Serif</vt:lpstr>
      <vt:lpstr>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Aminul Hoque</dc:creator>
  <cp:lastModifiedBy>Aminul Hoque</cp:lastModifiedBy>
  <cp:revision>2</cp:revision>
  <dcterms:created xsi:type="dcterms:W3CDTF">2024-02-28T14:24:43Z</dcterms:created>
  <dcterms:modified xsi:type="dcterms:W3CDTF">2024-02-29T12:10:20Z</dcterms:modified>
</cp:coreProperties>
</file>