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49" r:id="rId2"/>
    <p:sldId id="367" r:id="rId3"/>
    <p:sldId id="353" r:id="rId4"/>
    <p:sldId id="355" r:id="rId5"/>
    <p:sldId id="360" r:id="rId6"/>
    <p:sldId id="369" r:id="rId7"/>
    <p:sldId id="364" r:id="rId8"/>
    <p:sldId id="368" r:id="rId9"/>
    <p:sldId id="357" r:id="rId10"/>
    <p:sldId id="365" r:id="rId11"/>
    <p:sldId id="359" r:id="rId12"/>
    <p:sldId id="319" r:id="rId13"/>
    <p:sldId id="32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6" autoAdjust="0"/>
    <p:restoredTop sz="94660"/>
  </p:normalViewPr>
  <p:slideViewPr>
    <p:cSldViewPr>
      <p:cViewPr>
        <p:scale>
          <a:sx n="118" d="100"/>
          <a:sy n="118" d="100"/>
        </p:scale>
        <p:origin x="-27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9BC484-F8CE-4E4C-8E49-3E6ADA87CADB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5200B-13CE-4E4F-A995-A9CE84D33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18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eader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47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83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Life Changi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" y="557530"/>
            <a:ext cx="6635726" cy="572897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 - Opportuniti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4771" cy="68580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 - Boundles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959" y="570230"/>
            <a:ext cx="6882679" cy="571627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 - Presidents and Prime minister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4771" cy="68580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mage - Vision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mage - Campu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mage - Campus Colou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 Image - Limitl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 Image - Conversation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 Image - Perspective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ath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4771" cy="68580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Editable Background Ligh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051E23-4B6C-4E51-A824-56879B63F8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1440000"/>
            <a:ext cx="5418000" cy="47089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Your header goes here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531BBC7-34A6-431D-9E54-2CDF9EC838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6000" y="2268000"/>
            <a:ext cx="5418000" cy="17245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4D2199-5F6B-4202-842C-BCD920DD6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Goldsmiths, University of London | Editable title here</a:t>
            </a:r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Editable Background Light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051E23-4B6C-4E51-A824-56879B63F8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1440000"/>
            <a:ext cx="5418000" cy="47089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Your header goes here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531BBC7-34A6-431D-9E54-2CDF9EC838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6000" y="2268000"/>
            <a:ext cx="5418000" cy="17245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4D2199-5F6B-4202-842C-BCD920DD6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Goldsmiths, University of London | Editable title here</a:t>
            </a:r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Editable Background Light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051E23-4B6C-4E51-A824-56879B63F8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1440000"/>
            <a:ext cx="5418000" cy="47089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Your header goes here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531BBC7-34A6-431D-9E54-2CDF9EC838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6000" y="2268000"/>
            <a:ext cx="5418000" cy="17245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4D2199-5F6B-4202-842C-BCD920DD6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Goldsmiths, University of London | Editable title here</a:t>
            </a:r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Editable Background Dark">
    <p:bg>
      <p:bgPr>
        <a:blipFill dpi="0" rotWithShape="1">
          <a:blip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051E23-4B6C-4E51-A824-56879B63F8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1440000"/>
            <a:ext cx="5418000" cy="47089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Your header goes here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531BBC7-34A6-431D-9E54-2CDF9EC838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6000" y="2268000"/>
            <a:ext cx="5418000" cy="17245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4D2199-5F6B-4202-842C-BCD920DD6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Goldsmiths, University of London | Editable title here</a:t>
            </a:r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Editable Background Dark 2">
    <p:bg>
      <p:bgPr>
        <a:blipFill dpi="0" rotWithShape="1">
          <a:blip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051E23-4B6C-4E51-A824-56879B63F8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1440000"/>
            <a:ext cx="5418000" cy="47089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Your header goes here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531BBC7-34A6-431D-9E54-2CDF9EC838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6000" y="2268000"/>
            <a:ext cx="5418000" cy="17245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4D2199-5F6B-4202-842C-BCD920DD6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Goldsmiths, University of London | Editable title here</a:t>
            </a:r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levant Statistic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531BBC7-34A6-431D-9E54-2CDF9EC8389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192000" y="1422000"/>
            <a:ext cx="2610000" cy="584775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400"/>
              </a:spcAft>
              <a:buFont typeface="Arial" charset="0"/>
              <a:buNone/>
              <a:tabLst/>
              <a:defRPr sz="1900">
                <a:solidFill>
                  <a:schemeClr val="accent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4400"/>
              </a:spcAft>
              <a:buFont typeface="Arial" charset="0"/>
              <a:buNone/>
              <a:tabLst/>
              <a:defRPr sz="190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4400"/>
              </a:spcAft>
              <a:buFont typeface="Arial" charset="0"/>
              <a:buNone/>
              <a:tabLst/>
              <a:defRPr sz="1900">
                <a:solidFill>
                  <a:schemeClr val="accent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900">
                <a:solidFill>
                  <a:schemeClr val="accent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900">
                <a:solidFill>
                  <a:schemeClr val="accent2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tabLst/>
              <a:defRPr sz="1900">
                <a:solidFill>
                  <a:schemeClr val="accent2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tabLst/>
              <a:defRPr sz="1900">
                <a:solidFill>
                  <a:schemeClr val="accent2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tabLst/>
              <a:defRPr sz="1900">
                <a:solidFill>
                  <a:schemeClr val="accent2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tabLst/>
              <a:defRPr sz="190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dirty="0"/>
              <a:t>Add relevant statistics here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4D2199-5F6B-4202-842C-BCD920DD6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Goldsmiths, University of London | Editable title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000" y="1421999"/>
            <a:ext cx="4476059" cy="39423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C531BBC7-34A6-431D-9E54-2CDF9EC8389B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192000" y="2427840"/>
            <a:ext cx="2610000" cy="584775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400"/>
              </a:spcAft>
              <a:buFont typeface="Arial" charset="0"/>
              <a:buNone/>
              <a:tabLst/>
              <a:defRPr sz="190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4400"/>
              </a:spcAft>
              <a:buFont typeface="Arial" charset="0"/>
              <a:buNone/>
              <a:tabLst/>
              <a:defRPr sz="190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4400"/>
              </a:spcAft>
              <a:buFont typeface="Arial" charset="0"/>
              <a:buNone/>
              <a:tabLst/>
              <a:defRPr sz="1900">
                <a:solidFill>
                  <a:schemeClr val="accent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900">
                <a:solidFill>
                  <a:schemeClr val="accent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900">
                <a:solidFill>
                  <a:schemeClr val="accent2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tabLst/>
              <a:defRPr sz="1900">
                <a:solidFill>
                  <a:schemeClr val="accent2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tabLst/>
              <a:defRPr sz="1900">
                <a:solidFill>
                  <a:schemeClr val="accent2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tabLst/>
              <a:defRPr sz="1900">
                <a:solidFill>
                  <a:schemeClr val="accent2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tabLst/>
              <a:defRPr sz="190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dirty="0"/>
              <a:t>Add relevant statistics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C531BBC7-34A6-431D-9E54-2CDF9EC8389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92000" y="3433680"/>
            <a:ext cx="2610000" cy="584775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400"/>
              </a:spcAft>
              <a:buFont typeface="Arial" charset="0"/>
              <a:buNone/>
              <a:tabLst/>
              <a:defRPr sz="1900">
                <a:solidFill>
                  <a:schemeClr val="accent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4400"/>
              </a:spcAft>
              <a:buFont typeface="Arial" charset="0"/>
              <a:buNone/>
              <a:tabLst/>
              <a:defRPr sz="190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4400"/>
              </a:spcAft>
              <a:buFont typeface="Arial" charset="0"/>
              <a:buNone/>
              <a:tabLst/>
              <a:defRPr sz="1900">
                <a:solidFill>
                  <a:schemeClr val="accent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900">
                <a:solidFill>
                  <a:schemeClr val="accent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900">
                <a:solidFill>
                  <a:schemeClr val="accent2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tabLst/>
              <a:defRPr sz="1900">
                <a:solidFill>
                  <a:schemeClr val="accent2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tabLst/>
              <a:defRPr sz="1900">
                <a:solidFill>
                  <a:schemeClr val="accent2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tabLst/>
              <a:defRPr sz="1900">
                <a:solidFill>
                  <a:schemeClr val="accent2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tabLst/>
              <a:defRPr sz="190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/>
              <a:t>Add relevant </a:t>
            </a:r>
            <a:r>
              <a:rPr lang="en-US" dirty="0"/>
              <a:t>statistics here</a:t>
            </a:r>
          </a:p>
        </p:txBody>
      </p: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lour Images 1">
    <p:bg>
      <p:bgPr>
        <a:blipFill dpi="0" rotWithShape="1">
          <a:blip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49073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lour Images 2">
    <p:bg>
      <p:bgPr>
        <a:blipFill dpi="0" rotWithShape="1">
          <a:blip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lour Images 3">
    <p:bg>
      <p:bgPr>
        <a:blipFill dpi="0" rotWithShape="1">
          <a:blip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lour Images 4">
    <p:bg>
      <p:bgPr>
        <a:blipFill dpi="0" rotWithShape="1">
          <a:blip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Yellow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796871-C72F-43DD-9C1D-D28D085DD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E33C16-E188-4B79-8D57-24746A104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2268000"/>
            <a:ext cx="8244000" cy="1724575"/>
          </a:xfrm>
        </p:spPr>
        <p:txBody>
          <a:bodyPr/>
          <a:lstStyle>
            <a:lvl2pPr marL="460800">
              <a:defRPr/>
            </a:lvl2pPr>
            <a:lvl3pPr marL="460800">
              <a:defRPr/>
            </a:lvl3pPr>
            <a:lvl4pPr marL="460800">
              <a:defRPr/>
            </a:lvl4pPr>
            <a:lvl5pPr marL="460800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BE3F97-EC76-4480-94DF-A1D3E4495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Goldsmiths, University of London | Editable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3AD8C7-01A5-496B-9AAE-86AAE1EF9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898BD-8DB3-4345-AE56-88AEC77796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59983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lour Images 5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W Images 1">
    <p:bg>
      <p:bgPr>
        <a:blipFill dpi="0" rotWithShape="1">
          <a:blip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W Images 2">
    <p:bg>
      <p:bgPr>
        <a:blipFill dpi="0" rotWithShape="1">
          <a:blip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W Images 3">
    <p:bg>
      <p:bgPr>
        <a:blipFill dpi="0" rotWithShape="1">
          <a:blip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p">
    <p:bg>
      <p:bgPr>
        <a:blipFill dpi="0" rotWithShape="1">
          <a:blip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707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Pi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796871-C72F-43DD-9C1D-D28D085DD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E33C16-E188-4B79-8D57-24746A104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2268000"/>
            <a:ext cx="8244000" cy="17245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460800">
              <a:defRPr>
                <a:solidFill>
                  <a:schemeClr val="bg1"/>
                </a:solidFill>
              </a:defRPr>
            </a:lvl2pPr>
            <a:lvl3pPr marL="460800">
              <a:defRPr>
                <a:solidFill>
                  <a:schemeClr val="bg1"/>
                </a:solidFill>
              </a:defRPr>
            </a:lvl3pPr>
            <a:lvl4pPr marL="460800">
              <a:defRPr>
                <a:solidFill>
                  <a:schemeClr val="bg1"/>
                </a:solidFill>
              </a:defRPr>
            </a:lvl4pPr>
            <a:lvl5pPr marL="46080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BE3F97-EC76-4480-94DF-A1D3E4495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Goldsmiths, University of London | Editable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3AD8C7-01A5-496B-9AAE-86AAE1EF9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5898BD-8DB3-4345-AE56-88AEC7779688}" type="slidenum">
              <a:rPr lang="en-GB" smtClean="0"/>
              <a:pPr/>
              <a:t>‹#›</a:t>
            </a:fld>
            <a:endParaRPr lang="en-GB" dirty="0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796871-C72F-43DD-9C1D-D28D085DD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E33C16-E188-4B79-8D57-24746A104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2268000"/>
            <a:ext cx="8244000" cy="17245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 marL="460800">
              <a:defRPr>
                <a:solidFill>
                  <a:schemeClr val="tx1"/>
                </a:solidFill>
              </a:defRPr>
            </a:lvl2pPr>
            <a:lvl3pPr marL="460800">
              <a:defRPr>
                <a:solidFill>
                  <a:schemeClr val="tx1"/>
                </a:solidFill>
              </a:defRPr>
            </a:lvl3pPr>
            <a:lvl4pPr marL="460800">
              <a:defRPr>
                <a:solidFill>
                  <a:schemeClr val="tx1"/>
                </a:solidFill>
              </a:defRPr>
            </a:lvl4pPr>
            <a:lvl5pPr marL="46080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BE3F97-EC76-4480-94DF-A1D3E4495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Goldsmiths, University of London | Editable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3AD8C7-01A5-496B-9AAE-86AAE1EF9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898BD-8DB3-4345-AE56-88AEC7779688}" type="slidenum">
              <a:rPr lang="en-GB" smtClean="0"/>
              <a:t>‹#›</a:t>
            </a:fld>
            <a:endParaRPr lang="en-GB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796871-C72F-43DD-9C1D-D28D085DD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E33C16-E188-4B79-8D57-24746A104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2268000"/>
            <a:ext cx="8244000" cy="17245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460800">
              <a:defRPr>
                <a:solidFill>
                  <a:schemeClr val="bg1"/>
                </a:solidFill>
              </a:defRPr>
            </a:lvl2pPr>
            <a:lvl3pPr marL="460800">
              <a:defRPr>
                <a:solidFill>
                  <a:schemeClr val="bg1"/>
                </a:solidFill>
              </a:defRPr>
            </a:lvl3pPr>
            <a:lvl4pPr marL="460800">
              <a:defRPr>
                <a:solidFill>
                  <a:schemeClr val="bg1"/>
                </a:solidFill>
              </a:defRPr>
            </a:lvl4pPr>
            <a:lvl5pPr marL="46080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BE3F97-EC76-4480-94DF-A1D3E4495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Goldsmiths, University of London | Editable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3AD8C7-01A5-496B-9AAE-86AAE1EF9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5898BD-8DB3-4345-AE56-88AEC7779688}" type="slidenum">
              <a:rPr lang="en-GB" smtClean="0"/>
              <a:pPr/>
              <a:t>‹#›</a:t>
            </a:fld>
            <a:endParaRPr lang="en-GB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051E23-4B6C-4E51-A824-56879B63F8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1440000"/>
            <a:ext cx="5418000" cy="47089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Your header goes here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531BBC7-34A6-431D-9E54-2CDF9EC838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6000" y="2268000"/>
            <a:ext cx="5418000" cy="17245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4D2199-5F6B-4202-842C-BCD920DD6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Goldsmiths, University of London | Editable title here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198000" y="0"/>
            <a:ext cx="5994000" cy="6858000"/>
          </a:xfrm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051E23-4B6C-4E51-A824-56879B63F8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1440000"/>
            <a:ext cx="5418000" cy="47089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Your header goes here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531BBC7-34A6-431D-9E54-2CDF9EC838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6000" y="2268000"/>
            <a:ext cx="5418000" cy="17245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4D2199-5F6B-4202-842C-BCD920DD6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Goldsmiths, University of London | Editable title here</a:t>
            </a:r>
            <a:endParaRPr lang="en-GB" dirty="0"/>
          </a:p>
        </p:txBody>
      </p:sp>
      <p:sp>
        <p:nvSpPr>
          <p:cNvPr id="10" name="Chart Placeholder 7"/>
          <p:cNvSpPr>
            <a:spLocks noGrp="1"/>
          </p:cNvSpPr>
          <p:nvPr>
            <p:ph type="chart" sz="quarter" idx="14"/>
          </p:nvPr>
        </p:nvSpPr>
        <p:spPr>
          <a:xfrm>
            <a:off x="6197600" y="0"/>
            <a:ext cx="5994400" cy="6858000"/>
          </a:xfrm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Gre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051E23-4B6C-4E51-A824-56879B63F8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1440000"/>
            <a:ext cx="5418000" cy="47089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Your header goes here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531BBC7-34A6-431D-9E54-2CDF9EC838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6000" y="2268000"/>
            <a:ext cx="5418000" cy="17245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4D2199-5F6B-4202-842C-BCD920DD6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Goldsmiths, University of London | Editable title here</a:t>
            </a:r>
          </a:p>
        </p:txBody>
      </p:sp>
      <p:sp>
        <p:nvSpPr>
          <p:cNvPr id="7" name="Chart Placeholder 7"/>
          <p:cNvSpPr>
            <a:spLocks noGrp="1"/>
          </p:cNvSpPr>
          <p:nvPr>
            <p:ph type="chart" sz="quarter" idx="14"/>
          </p:nvPr>
        </p:nvSpPr>
        <p:spPr>
          <a:xfrm>
            <a:off x="6197600" y="0"/>
            <a:ext cx="5994400" cy="6858000"/>
          </a:xfrm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091E316-D7EE-45A9-B894-8DB430B39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1440000"/>
            <a:ext cx="8244000" cy="47089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D0A2E87-DFF1-4FB2-9F52-99F33165A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00" y="2268000"/>
            <a:ext cx="8244000" cy="308905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EBC0BE-2330-47C2-B286-0471C9D61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6000" y="6408000"/>
            <a:ext cx="5400000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/>
              <a:t>Goldsmiths, University of London | Editable title here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248B5D-F3C9-4943-A8A4-B8AE5360A7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3738" y="6408000"/>
            <a:ext cx="2594610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45898BD-8DB3-4345-AE56-88AEC777968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251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0" r:id="rId2"/>
    <p:sldLayoutId id="2147483650" r:id="rId3"/>
    <p:sldLayoutId id="2147483679" r:id="rId4"/>
    <p:sldLayoutId id="2147483680" r:id="rId5"/>
    <p:sldLayoutId id="2147483681" r:id="rId6"/>
    <p:sldLayoutId id="2147483678" r:id="rId7"/>
    <p:sldLayoutId id="2147483682" r:id="rId8"/>
    <p:sldLayoutId id="2147483683" r:id="rId9"/>
    <p:sldLayoutId id="2147483663" r:id="rId10"/>
    <p:sldLayoutId id="2147483668" r:id="rId11"/>
    <p:sldLayoutId id="2147483688" r:id="rId12"/>
    <p:sldLayoutId id="2147483670" r:id="rId13"/>
    <p:sldLayoutId id="2147483661" r:id="rId14"/>
    <p:sldLayoutId id="2147483662" r:id="rId15"/>
    <p:sldLayoutId id="2147483692" r:id="rId16"/>
    <p:sldLayoutId id="2147483684" r:id="rId17"/>
    <p:sldLayoutId id="2147483667" r:id="rId18"/>
    <p:sldLayoutId id="2147483669" r:id="rId19"/>
    <p:sldLayoutId id="2147483664" r:id="rId20"/>
    <p:sldLayoutId id="2147483689" r:id="rId21"/>
    <p:sldLayoutId id="2147483691" r:id="rId22"/>
    <p:sldLayoutId id="2147483665" r:id="rId23"/>
    <p:sldLayoutId id="2147483690" r:id="rId24"/>
    <p:sldLayoutId id="2147483671" r:id="rId25"/>
    <p:sldLayoutId id="2147483655" r:id="rId26"/>
    <p:sldLayoutId id="2147483666" r:id="rId27"/>
    <p:sldLayoutId id="2147483672" r:id="rId28"/>
    <p:sldLayoutId id="2147483673" r:id="rId29"/>
    <p:sldLayoutId id="2147483674" r:id="rId30"/>
    <p:sldLayoutId id="2147483675" r:id="rId31"/>
    <p:sldLayoutId id="2147483676" r:id="rId32"/>
    <p:sldLayoutId id="2147483677" r:id="rId33"/>
    <p:sldLayoutId id="2147483687" r:id="rId34"/>
    <p:sldLayoutId id="2147483685" r:id="rId3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.AppleSystemUIFont" charset="-12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460800" indent="-228600" algn="l" defTabSz="914400" rtl="0" eaLnBrk="1" latinLnBrk="0" hangingPunct="1">
        <a:lnSpc>
          <a:spcPct val="90000"/>
        </a:lnSpc>
        <a:spcBef>
          <a:spcPts val="500"/>
        </a:spcBef>
        <a:buFont typeface=".AppleSystemUIFont" charset="-12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60800" indent="-228600" algn="l" defTabSz="914400" rtl="0" eaLnBrk="1" latinLnBrk="0" hangingPunct="1">
        <a:lnSpc>
          <a:spcPct val="90000"/>
        </a:lnSpc>
        <a:spcBef>
          <a:spcPts val="500"/>
        </a:spcBef>
        <a:buFont typeface=".AppleSystemUIFont" charset="-12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460800" indent="-228600" algn="l" defTabSz="914400" rtl="0" eaLnBrk="1" latinLnBrk="0" hangingPunct="1">
        <a:lnSpc>
          <a:spcPct val="90000"/>
        </a:lnSpc>
        <a:spcBef>
          <a:spcPts val="500"/>
        </a:spcBef>
        <a:buFont typeface=".AppleSystemUIFont" charset="-12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460800" indent="-228600" algn="l" defTabSz="914400" rtl="0" eaLnBrk="1" latinLnBrk="0" hangingPunct="1">
        <a:lnSpc>
          <a:spcPct val="90000"/>
        </a:lnSpc>
        <a:spcBef>
          <a:spcPts val="500"/>
        </a:spcBef>
        <a:buFont typeface=".AppleSystemUIFont" charset="-12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460800" indent="-228600" algn="l" defTabSz="914400" rtl="0" eaLnBrk="1" latinLnBrk="0" hangingPunct="1">
        <a:lnSpc>
          <a:spcPct val="90000"/>
        </a:lnSpc>
        <a:spcBef>
          <a:spcPts val="500"/>
        </a:spcBef>
        <a:buFont typeface=".AppleSystemUIFont" charset="-12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460800" indent="-228600" algn="l" defTabSz="914400" rtl="0" eaLnBrk="1" latinLnBrk="0" hangingPunct="1">
        <a:lnSpc>
          <a:spcPct val="90000"/>
        </a:lnSpc>
        <a:spcBef>
          <a:spcPts val="500"/>
        </a:spcBef>
        <a:buFont typeface=".AppleSystemUIFont" charset="-12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460800" indent="-228600" algn="l" defTabSz="914400" rtl="0" eaLnBrk="1" latinLnBrk="0" hangingPunct="1">
        <a:lnSpc>
          <a:spcPct val="90000"/>
        </a:lnSpc>
        <a:spcBef>
          <a:spcPts val="500"/>
        </a:spcBef>
        <a:buFont typeface=".AppleSystemUIFont" charset="-12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60800" indent="-228600" algn="l" defTabSz="914400" rtl="0" eaLnBrk="1" latinLnBrk="0" hangingPunct="1">
        <a:lnSpc>
          <a:spcPct val="90000"/>
        </a:lnSpc>
        <a:spcBef>
          <a:spcPts val="500"/>
        </a:spcBef>
        <a:buFont typeface=".AppleSystemUIFont" charset="-12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mailto:a.hoque@gold.ac.uk" TargetMode="Externa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hyperlink" Target="https://www.bbc.co.uk/programmes/p082bnt8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5962" b="5962"/>
          <a:stretch>
            <a:fillRect/>
          </a:stretch>
        </p:blipFill>
        <p:spPr>
          <a:xfrm>
            <a:off x="567267" y="274638"/>
            <a:ext cx="10972800" cy="6202362"/>
          </a:xfrm>
        </p:spPr>
      </p:pic>
      <p:sp>
        <p:nvSpPr>
          <p:cNvPr id="5" name="TextBox 4"/>
          <p:cNvSpPr txBox="1"/>
          <p:nvPr/>
        </p:nvSpPr>
        <p:spPr>
          <a:xfrm>
            <a:off x="6053667" y="6667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55000" y="666750"/>
            <a:ext cx="3278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Aminul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Hoque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58996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Goldsmiths, University of London | Editable title here</a:t>
            </a:r>
            <a:endParaRPr lang="en-GB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35560" cy="36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0"/>
            <a:ext cx="2448272" cy="36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2" y="0"/>
            <a:ext cx="2592288" cy="36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0"/>
            <a:ext cx="2520280" cy="36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00" y="0"/>
            <a:ext cx="2495600" cy="36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5024"/>
            <a:ext cx="2135560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3645024"/>
            <a:ext cx="2448272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2" y="3645024"/>
            <a:ext cx="2592288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278" y="3645024"/>
            <a:ext cx="2515122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00" y="3645024"/>
            <a:ext cx="2495600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84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289" b="13289"/>
          <a:stretch>
            <a:fillRect/>
          </a:stretch>
        </p:blipFill>
        <p:spPr>
          <a:xfrm>
            <a:off x="317501" y="274639"/>
            <a:ext cx="11578167" cy="6376987"/>
          </a:xfrm>
        </p:spPr>
      </p:pic>
      <p:sp>
        <p:nvSpPr>
          <p:cNvPr id="5" name="TextBox 4"/>
          <p:cNvSpPr txBox="1"/>
          <p:nvPr/>
        </p:nvSpPr>
        <p:spPr>
          <a:xfrm>
            <a:off x="952500" y="523876"/>
            <a:ext cx="10287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♯</a:t>
            </a:r>
            <a:r>
              <a:rPr lang="en-US" sz="2400" dirty="0" err="1" smtClean="0">
                <a:solidFill>
                  <a:srgbClr val="FFFFFF"/>
                </a:solidFill>
              </a:rPr>
              <a:t>AskQuestions</a:t>
            </a:r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♯Travel</a:t>
            </a:r>
          </a:p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♯</a:t>
            </a:r>
            <a:r>
              <a:rPr lang="en-US" sz="2400" dirty="0" err="1" smtClean="0">
                <a:solidFill>
                  <a:srgbClr val="FFFFFF"/>
                </a:solidFill>
              </a:rPr>
              <a:t>BroadenYourHorizons</a:t>
            </a:r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♯</a:t>
            </a:r>
            <a:r>
              <a:rPr lang="en-US" sz="2400" dirty="0" err="1" smtClean="0">
                <a:solidFill>
                  <a:srgbClr val="FFFFFF"/>
                </a:solidFill>
              </a:rPr>
              <a:t>Watch&amp;ReadTheNews</a:t>
            </a:r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♯</a:t>
            </a:r>
            <a:r>
              <a:rPr lang="en-US" sz="2400" dirty="0" err="1" smtClean="0">
                <a:solidFill>
                  <a:srgbClr val="FFFFFF"/>
                </a:solidFill>
              </a:rPr>
              <a:t>PositiveIdentity</a:t>
            </a:r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♯Confidence</a:t>
            </a:r>
          </a:p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#The power of networking</a:t>
            </a:r>
          </a:p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♯Listen, be humble, reflect, learn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55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7FA841-9869-1447-9336-BA6F621BB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9" y="624110"/>
            <a:ext cx="10945216" cy="128089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4900" b="1" dirty="0" smtClean="0"/>
              <a:t>Good luck.</a:t>
            </a:r>
            <a:br>
              <a:rPr lang="en-US" sz="4900" b="1" dirty="0" smtClean="0"/>
            </a:br>
            <a:r>
              <a:rPr lang="en-US" sz="4900" b="1" dirty="0"/>
              <a:t/>
            </a:r>
            <a:br>
              <a:rPr lang="en-US" sz="4900" b="1" dirty="0"/>
            </a:br>
            <a:r>
              <a:rPr lang="en-US" sz="4900" b="1" dirty="0" smtClean="0"/>
              <a:t>All the best. </a:t>
            </a:r>
            <a:br>
              <a:rPr lang="en-US" sz="4900" b="1" dirty="0" smtClean="0"/>
            </a:b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4400" b="1" dirty="0" smtClean="0"/>
              <a:t>Stay in touch </a:t>
            </a:r>
            <a:br>
              <a:rPr lang="en-US" sz="4400" b="1" dirty="0" smtClean="0"/>
            </a:b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b="1" dirty="0" smtClean="0"/>
              <a:t>E: </a:t>
            </a:r>
            <a:r>
              <a:rPr lang="en-US" sz="4400" b="1" dirty="0" smtClean="0">
                <a:hlinkClick r:id="rId2"/>
              </a:rPr>
              <a:t>a.hoque@gold.ac.uk</a:t>
            </a: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b="1" dirty="0" smtClean="0"/>
              <a:t>Twitter: @BrIslam2015</a:t>
            </a:r>
            <a:br>
              <a:rPr lang="en-US" sz="4400" b="1" dirty="0" smtClean="0"/>
            </a:br>
            <a:r>
              <a:rPr lang="en-US" sz="4400" b="1" dirty="0"/>
              <a:t/>
            </a:r>
            <a:br>
              <a:rPr lang="en-US" sz="4400" b="1" dirty="0"/>
            </a:br>
            <a:endParaRPr lang="en-US" sz="4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6A5BA41-C214-514B-A412-192527938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6956" y="1960853"/>
            <a:ext cx="7154326" cy="413244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97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00" y="1010652"/>
            <a:ext cx="8244000" cy="1329595"/>
          </a:xfrm>
        </p:spPr>
        <p:txBody>
          <a:bodyPr/>
          <a:lstStyle/>
          <a:p>
            <a:r>
              <a:rPr lang="en-GB" sz="9600" b="1" dirty="0" smtClean="0"/>
              <a:t>Questions?</a:t>
            </a:r>
            <a:endParaRPr lang="en-GB" sz="9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2268000"/>
            <a:ext cx="8244000" cy="360099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Goldsmiths, University of London | Editable title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541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00" y="116632"/>
            <a:ext cx="8244000" cy="1008112"/>
          </a:xfrm>
        </p:spPr>
        <p:txBody>
          <a:bodyPr/>
          <a:lstStyle/>
          <a:p>
            <a:r>
              <a:rPr lang="en-GB" sz="4000" b="1" dirty="0"/>
              <a:t>About 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980728"/>
            <a:ext cx="9192408" cy="5794870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Dr </a:t>
            </a:r>
            <a:r>
              <a:rPr lang="en-GB" dirty="0" err="1" smtClean="0"/>
              <a:t>Aminul</a:t>
            </a:r>
            <a:r>
              <a:rPr lang="en-GB" dirty="0" smtClean="0"/>
              <a:t> </a:t>
            </a:r>
            <a:r>
              <a:rPr lang="en-GB" dirty="0" err="1" smtClean="0"/>
              <a:t>Hoque</a:t>
            </a:r>
            <a:r>
              <a:rPr lang="en-GB" dirty="0" smtClean="0"/>
              <a:t> MBE, @BrIslam2015</a:t>
            </a:r>
          </a:p>
          <a:p>
            <a:pPr marL="0" indent="0">
              <a:buNone/>
            </a:pPr>
            <a:r>
              <a:rPr lang="en-GB" dirty="0" smtClean="0"/>
              <a:t>Lecturer/ researcher in Education, Goldsmiths College</a:t>
            </a:r>
          </a:p>
          <a:p>
            <a:pPr marL="0" indent="0">
              <a:buNone/>
            </a:pPr>
            <a:r>
              <a:rPr lang="en-GB" dirty="0" smtClean="0"/>
              <a:t>PhD – 2011</a:t>
            </a:r>
          </a:p>
          <a:p>
            <a:pPr marL="0" indent="0">
              <a:buNone/>
            </a:pPr>
            <a:r>
              <a:rPr lang="en-GB" dirty="0" smtClean="0"/>
              <a:t>Key research interests: identity, youth cultures, multiculturalism, race, migration studies, Islamic feminism</a:t>
            </a:r>
          </a:p>
          <a:p>
            <a:pPr marL="0" indent="0">
              <a:buNone/>
            </a:pPr>
            <a:r>
              <a:rPr lang="en-GB" dirty="0" smtClean="0"/>
              <a:t>Key publications: </a:t>
            </a:r>
            <a:r>
              <a:rPr lang="en-GB" i="1" dirty="0" smtClean="0"/>
              <a:t>British-Islamic Identity: Third Generation Bangladeshis from East London </a:t>
            </a:r>
            <a:r>
              <a:rPr lang="en-GB" dirty="0" smtClean="0"/>
              <a:t>(2015)</a:t>
            </a:r>
          </a:p>
          <a:p>
            <a:pPr marL="0" indent="0">
              <a:buNone/>
            </a:pPr>
            <a:r>
              <a:rPr lang="en-GB" dirty="0" smtClean="0"/>
              <a:t>Presenter for </a:t>
            </a:r>
            <a:r>
              <a:rPr lang="en-GB" i="1" dirty="0" smtClean="0"/>
              <a:t>A Very British History: British Bangladeshis, </a:t>
            </a:r>
            <a:r>
              <a:rPr lang="en-GB" dirty="0" smtClean="0"/>
              <a:t>BBC4, Feb 2020</a:t>
            </a:r>
          </a:p>
          <a:p>
            <a:pPr marL="0" indent="0">
              <a:buNone/>
            </a:pPr>
            <a:r>
              <a:rPr lang="en-GB" dirty="0" smtClean="0"/>
              <a:t>Londoner, dad, gardener, football-mad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Goldsmiths, University of London | Editable title here</a:t>
            </a:r>
            <a:endParaRPr lang="en-GB" dirty="0"/>
          </a:p>
        </p:txBody>
      </p:sp>
      <p:pic>
        <p:nvPicPr>
          <p:cNvPr id="1026" name="Picture 2" descr="C:\Users\TEST\Desktop\my documents\Aminul photos\Aminul Hoque_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6" y="0"/>
            <a:ext cx="2711624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36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z="3600" b="1" dirty="0" smtClean="0">
              <a:ea typeface="+mj-ea"/>
              <a:cs typeface="+mj-cs"/>
            </a:endParaRPr>
          </a:p>
        </p:txBody>
      </p:sp>
      <p:pic>
        <p:nvPicPr>
          <p:cNvPr id="27651" name="Content Placeholder 3" descr="1.1230271200.masai-mud-hu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0" b="13380"/>
          <a:stretch>
            <a:fillRect/>
          </a:stretch>
        </p:blipFill>
        <p:spPr>
          <a:xfrm>
            <a:off x="609601" y="274640"/>
            <a:ext cx="3907367" cy="2265362"/>
          </a:xfrm>
        </p:spPr>
      </p:pic>
      <p:pic>
        <p:nvPicPr>
          <p:cNvPr id="2765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2540002"/>
            <a:ext cx="2246039" cy="391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Content Placeholder 3" descr="lgpp31381+maldives-beach-and-sea-palm-trees-on-a-tropical-island-paradise-pos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4" b="8844"/>
          <a:stretch>
            <a:fillRect/>
          </a:stretch>
        </p:blipFill>
        <p:spPr bwMode="auto">
          <a:xfrm>
            <a:off x="6023992" y="2540001"/>
            <a:ext cx="5558409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Content Placeholder 4" descr="hous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5" b="12135"/>
          <a:stretch>
            <a:fillRect/>
          </a:stretch>
        </p:blipFill>
        <p:spPr bwMode="auto">
          <a:xfrm>
            <a:off x="6963833" y="4297364"/>
            <a:ext cx="4618568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TextBox 2"/>
          <p:cNvSpPr txBox="1">
            <a:spLocks noChangeArrowheads="1"/>
          </p:cNvSpPr>
          <p:nvPr/>
        </p:nvSpPr>
        <p:spPr bwMode="auto">
          <a:xfrm>
            <a:off x="1530352" y="1287464"/>
            <a:ext cx="139333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800" b="1">
                <a:solidFill>
                  <a:schemeClr val="bg1"/>
                </a:solidFill>
              </a:rPr>
              <a:t>Mudhut</a:t>
            </a:r>
          </a:p>
          <a:p>
            <a:endParaRPr lang="en-US" sz="2800" b="1">
              <a:solidFill>
                <a:schemeClr val="bg1"/>
              </a:solidFill>
            </a:endParaRPr>
          </a:p>
        </p:txBody>
      </p:sp>
      <p:sp>
        <p:nvSpPr>
          <p:cNvPr id="27658" name="TextBox 7"/>
          <p:cNvSpPr txBox="1">
            <a:spLocks noChangeArrowheads="1"/>
          </p:cNvSpPr>
          <p:nvPr/>
        </p:nvSpPr>
        <p:spPr bwMode="auto">
          <a:xfrm>
            <a:off x="1253067" y="3827463"/>
            <a:ext cx="69851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800"/>
              <a:t>'</a:t>
            </a:r>
          </a:p>
        </p:txBody>
      </p:sp>
      <p:sp>
        <p:nvSpPr>
          <p:cNvPr id="27659" name="TextBox 8"/>
          <p:cNvSpPr txBox="1">
            <a:spLocks noChangeArrowheads="1"/>
          </p:cNvSpPr>
          <p:nvPr/>
        </p:nvSpPr>
        <p:spPr bwMode="auto">
          <a:xfrm>
            <a:off x="1322917" y="4195763"/>
            <a:ext cx="135466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Sussex</a:t>
            </a:r>
          </a:p>
        </p:txBody>
      </p:sp>
      <p:sp>
        <p:nvSpPr>
          <p:cNvPr id="27660" name="TextBox 9"/>
          <p:cNvSpPr txBox="1">
            <a:spLocks noChangeArrowheads="1"/>
          </p:cNvSpPr>
          <p:nvPr/>
        </p:nvSpPr>
        <p:spPr bwMode="auto">
          <a:xfrm>
            <a:off x="6672064" y="3427413"/>
            <a:ext cx="43924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r>
              <a:rPr lang="en-US" sz="3600" b="1" dirty="0">
                <a:solidFill>
                  <a:srgbClr val="FFFF00"/>
                </a:solidFill>
              </a:rPr>
              <a:t>Intrepid </a:t>
            </a:r>
            <a:r>
              <a:rPr lang="en-US" sz="3600" b="1" dirty="0" smtClean="0">
                <a:solidFill>
                  <a:srgbClr val="FFFF00"/>
                </a:solidFill>
              </a:rPr>
              <a:t>traveler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27661" name="TextBox 11"/>
          <p:cNvSpPr txBox="1">
            <a:spLocks noChangeArrowheads="1"/>
          </p:cNvSpPr>
          <p:nvPr/>
        </p:nvSpPr>
        <p:spPr bwMode="auto">
          <a:xfrm>
            <a:off x="7248128" y="4610101"/>
            <a:ext cx="417646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</a:rPr>
              <a:t>Suburbia</a:t>
            </a:r>
          </a:p>
          <a:p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6968" y="274640"/>
            <a:ext cx="7065433" cy="2265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63833" y="762000"/>
            <a:ext cx="28071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Estate life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968" y="4297364"/>
            <a:ext cx="2446865" cy="215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99856" y="5013176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FF00"/>
                </a:solidFill>
              </a:rPr>
              <a:t>California</a:t>
            </a:r>
            <a:endParaRPr lang="en-GB" sz="2400" b="1" dirty="0">
              <a:solidFill>
                <a:srgbClr val="FFFF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1" y="2540002"/>
            <a:ext cx="3168352" cy="175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218" y="4297364"/>
            <a:ext cx="1661750" cy="215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148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0717" b="10717"/>
          <a:stretch>
            <a:fillRect/>
          </a:stretch>
        </p:blipFill>
        <p:spPr>
          <a:xfrm>
            <a:off x="307894" y="274639"/>
            <a:ext cx="3815375" cy="1884361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" r="3204"/>
          <a:stretch>
            <a:fillRect/>
          </a:stretch>
        </p:blipFill>
        <p:spPr>
          <a:xfrm>
            <a:off x="4123268" y="2159000"/>
            <a:ext cx="4174067" cy="24447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7336" y="4797152"/>
            <a:ext cx="3534832" cy="18385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169" y="4603750"/>
            <a:ext cx="1699360" cy="20478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894" y="2158999"/>
            <a:ext cx="3866175" cy="2444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6169" y="2159000"/>
            <a:ext cx="3725331" cy="635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6168" y="2794000"/>
            <a:ext cx="3585635" cy="8412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76168" y="274639"/>
            <a:ext cx="1838085" cy="18843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23269" y="274639"/>
            <a:ext cx="4152900" cy="18843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50226" y="4612255"/>
            <a:ext cx="4203700" cy="204787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860" y="3635270"/>
            <a:ext cx="3628787" cy="116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4253" y="274639"/>
            <a:ext cx="1899676" cy="1884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6" y="4612256"/>
            <a:ext cx="2756232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377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7650" y="1440000"/>
            <a:ext cx="3092349" cy="47089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Goldsmiths, University of London | Editable title here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692696"/>
            <a:ext cx="2152886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420888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5" descr="A Very British History, review: a soul-stirring personal history of  Bangladeshi immigr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692697"/>
            <a:ext cx="2705100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876" y="2420888"/>
            <a:ext cx="2390775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88" y="4030216"/>
            <a:ext cx="2982888" cy="204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27651" y="836712"/>
            <a:ext cx="62730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A Very British History: British Bangladeshis, BBC4, Feb 2020</a:t>
            </a:r>
          </a:p>
          <a:p>
            <a:endParaRPr lang="en-GB" sz="2400" dirty="0"/>
          </a:p>
          <a:p>
            <a:r>
              <a:rPr lang="en-GB" sz="2400" dirty="0">
                <a:hlinkClick r:id="rId7"/>
              </a:rPr>
              <a:t>https://</a:t>
            </a:r>
            <a:r>
              <a:rPr lang="en-GB" sz="2400" dirty="0" smtClean="0">
                <a:hlinkClick r:id="rId7"/>
              </a:rPr>
              <a:t>www.bbc.co.uk/programmes/p082bnt8</a:t>
            </a:r>
            <a:endParaRPr lang="en-GB" sz="2400" dirty="0" smtClean="0"/>
          </a:p>
          <a:p>
            <a:endParaRPr lang="en-GB" sz="2400" dirty="0"/>
          </a:p>
          <a:p>
            <a:r>
              <a:rPr lang="en-GB" sz="2400" dirty="0"/>
              <a:t> </a:t>
            </a:r>
            <a:endParaRPr lang="en-GB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876" y="4841109"/>
            <a:ext cx="3432175" cy="2016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530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00" y="404665"/>
            <a:ext cx="8244000" cy="1224135"/>
          </a:xfrm>
        </p:spPr>
        <p:txBody>
          <a:bodyPr/>
          <a:lstStyle/>
          <a:p>
            <a:r>
              <a:rPr lang="en-GB" sz="6000" b="1" dirty="0" smtClean="0"/>
              <a:t>About the doc…</a:t>
            </a:r>
            <a:endParaRPr lang="en-GB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1484784"/>
            <a:ext cx="11352648" cy="5561522"/>
          </a:xfrm>
        </p:spPr>
        <p:txBody>
          <a:bodyPr/>
          <a:lstStyle/>
          <a:p>
            <a:r>
              <a:rPr lang="en-GB" sz="3200" dirty="0" smtClean="0"/>
              <a:t>The migration histories of British Bangladeshis</a:t>
            </a:r>
          </a:p>
          <a:p>
            <a:r>
              <a:rPr lang="en-GB" sz="3200" dirty="0" smtClean="0"/>
              <a:t>Highlighting important issues of racism, housing, 1971 War, the role of women etc. </a:t>
            </a:r>
          </a:p>
          <a:p>
            <a:r>
              <a:rPr lang="en-GB" sz="3200" dirty="0" smtClean="0"/>
              <a:t>Celebrates the many contributions Bangladeshis have made to wider British society</a:t>
            </a:r>
          </a:p>
          <a:p>
            <a:r>
              <a:rPr lang="en-GB" sz="3200" dirty="0" smtClean="0"/>
              <a:t>Gave a platform for our ancestors to tell THEIR stories</a:t>
            </a:r>
          </a:p>
          <a:p>
            <a:r>
              <a:rPr lang="en-GB" sz="3200" dirty="0" smtClean="0"/>
              <a:t>Going back to the ‘motherland’ with my British-born children</a:t>
            </a:r>
          </a:p>
          <a:p>
            <a:r>
              <a:rPr lang="en-GB" sz="3200" dirty="0" smtClean="0"/>
              <a:t>Positive international attention to our wonderful British Bangladeshi community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Goldsmiths, University of London | Editable title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1959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576000" y="1398450"/>
            <a:ext cx="8244000" cy="553998"/>
          </a:xfrm>
        </p:spPr>
        <p:txBody>
          <a:bodyPr/>
          <a:lstStyle/>
          <a:p>
            <a:endParaRPr lang="en-GB" altLang="en-US" sz="40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337" y="260648"/>
            <a:ext cx="11738232" cy="4193969"/>
          </a:xfrm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GB" sz="3200" b="1" dirty="0"/>
              <a:t>‘Pick of the day’ @Telegraph, @guardian, @</a:t>
            </a:r>
            <a:r>
              <a:rPr lang="en-GB" sz="3200" b="1" dirty="0" err="1"/>
              <a:t>thetimes</a:t>
            </a:r>
            <a:endParaRPr lang="en-GB" sz="3200" b="1" dirty="0"/>
          </a:p>
          <a:p>
            <a:pPr marL="0" indent="0">
              <a:buFontTx/>
              <a:buNone/>
              <a:defRPr/>
            </a:pPr>
            <a:endParaRPr lang="en-GB" sz="3200" b="1" dirty="0"/>
          </a:p>
          <a:p>
            <a:pPr marL="0" indent="0">
              <a:buFontTx/>
              <a:buNone/>
              <a:defRPr/>
            </a:pPr>
            <a:r>
              <a:rPr lang="en-GB" sz="3200" b="1" dirty="0"/>
              <a:t>‘Critic’s choice’ @</a:t>
            </a:r>
            <a:r>
              <a:rPr lang="en-GB" sz="3200" b="1" dirty="0" err="1"/>
              <a:t>theipaper</a:t>
            </a:r>
            <a:endParaRPr lang="en-GB" sz="3200" b="1" dirty="0"/>
          </a:p>
          <a:p>
            <a:pPr marL="0" indent="0">
              <a:buFontTx/>
              <a:buNone/>
              <a:defRPr/>
            </a:pPr>
            <a:endParaRPr lang="en-GB" sz="3200" b="1" dirty="0"/>
          </a:p>
          <a:p>
            <a:pPr marL="0" indent="0">
              <a:buFontTx/>
              <a:buNone/>
              <a:defRPr/>
            </a:pPr>
            <a:r>
              <a:rPr lang="en-GB" sz="3200" b="1" dirty="0"/>
              <a:t>‘Soul-stirring’ @Telegraph </a:t>
            </a:r>
          </a:p>
          <a:p>
            <a:pPr marL="0" indent="0">
              <a:buFontTx/>
              <a:buNone/>
              <a:defRPr/>
            </a:pPr>
            <a:endParaRPr lang="en-GB" sz="3200" dirty="0" smtClean="0"/>
          </a:p>
          <a:p>
            <a:pPr marL="0" indent="0">
              <a:buNone/>
              <a:defRPr/>
            </a:pPr>
            <a:endParaRPr lang="en-GB" sz="2000" dirty="0" smtClean="0"/>
          </a:p>
          <a:p>
            <a:pPr marL="0" indent="0">
              <a:buFontTx/>
              <a:buNone/>
              <a:defRPr/>
            </a:pPr>
            <a:endParaRPr lang="en-GB" dirty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426A3CF-CEDC-4C51-B588-625201D9E56F}" type="slidenum">
              <a:rPr lang="en-US" altLang="en-US" sz="900" smtClean="0"/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200" smtClean="0"/>
          </a:p>
        </p:txBody>
      </p:sp>
      <p:sp>
        <p:nvSpPr>
          <p:cNvPr id="20485" name="TextBox 4"/>
          <p:cNvSpPr txBox="1">
            <a:spLocks noChangeArrowheads="1"/>
          </p:cNvSpPr>
          <p:nvPr/>
        </p:nvSpPr>
        <p:spPr bwMode="auto">
          <a:xfrm>
            <a:off x="9359900" y="3789363"/>
            <a:ext cx="1981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GB" altLang="en-US" sz="2400">
              <a:latin typeface="Times" charset="0"/>
            </a:endParaRPr>
          </a:p>
        </p:txBody>
      </p:sp>
      <p:pic>
        <p:nvPicPr>
          <p:cNvPr id="2048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68960"/>
            <a:ext cx="3790951" cy="3801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1" y="3068960"/>
            <a:ext cx="4273549" cy="382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084" y="3068960"/>
            <a:ext cx="4180416" cy="3801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668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44" y="656668"/>
            <a:ext cx="11737304" cy="886397"/>
          </a:xfrm>
        </p:spPr>
        <p:txBody>
          <a:bodyPr/>
          <a:lstStyle/>
          <a:p>
            <a:r>
              <a:rPr lang="en-GB" sz="3200" b="1" dirty="0" smtClean="0"/>
              <a:t>Searching for Secrets: London. </a:t>
            </a:r>
            <a:r>
              <a:rPr lang="en-GB" sz="3200" b="1" i="1" dirty="0" smtClean="0"/>
              <a:t>Smithsonian Channel, USA, June 2021</a:t>
            </a:r>
            <a:endParaRPr lang="en-GB" sz="32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Goldsmiths, University of London | Editable title here</a:t>
            </a:r>
            <a:endParaRPr lang="en-GB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795069"/>
            <a:ext cx="3384376" cy="3434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4" y="1805128"/>
            <a:ext cx="3528392" cy="3424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1795069"/>
            <a:ext cx="3744416" cy="3434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0756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14937318" y="431323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endParaRPr lang="en-US" sz="180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rcRect t="8678" b="8678"/>
          <a:stretch>
            <a:fillRect/>
          </a:stretch>
        </p:blipFill>
        <p:spPr>
          <a:xfrm>
            <a:off x="609600" y="274639"/>
            <a:ext cx="10972800" cy="3043237"/>
          </a:xfrm>
        </p:spPr>
      </p:pic>
      <p:sp>
        <p:nvSpPr>
          <p:cNvPr id="4" name="TextBox 3"/>
          <p:cNvSpPr txBox="1"/>
          <p:nvPr/>
        </p:nvSpPr>
        <p:spPr>
          <a:xfrm>
            <a:off x="767408" y="730250"/>
            <a:ext cx="102251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FF"/>
                </a:solidFill>
              </a:rPr>
              <a:t>Books…      	Enjoy what you do…..</a:t>
            </a:r>
          </a:p>
          <a:p>
            <a:r>
              <a:rPr lang="en-US" sz="3600" b="1" dirty="0" smtClean="0">
                <a:solidFill>
                  <a:srgbClr val="FFFFFF"/>
                </a:solidFill>
              </a:rPr>
              <a:t>Literature….       Family…….</a:t>
            </a:r>
          </a:p>
          <a:p>
            <a:r>
              <a:rPr lang="en-US" sz="3600" b="1" dirty="0" smtClean="0">
                <a:solidFill>
                  <a:srgbClr val="FFFFFF"/>
                </a:solidFill>
              </a:rPr>
              <a:t>Reading…            Community……</a:t>
            </a:r>
          </a:p>
          <a:p>
            <a:r>
              <a:rPr lang="en-US" sz="3600" b="1" dirty="0" smtClean="0">
                <a:solidFill>
                  <a:srgbClr val="FFFFFF"/>
                </a:solidFill>
              </a:rPr>
              <a:t>Travelling…         Football ……..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317875"/>
            <a:ext cx="109728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oldsmiths Theme">
  <a:themeElements>
    <a:clrScheme name="Goldsmiths">
      <a:dk1>
        <a:srgbClr val="37424A"/>
      </a:dk1>
      <a:lt1>
        <a:sysClr val="window" lastClr="FFFFFF"/>
      </a:lt1>
      <a:dk2>
        <a:srgbClr val="37424A"/>
      </a:dk2>
      <a:lt2>
        <a:srgbClr val="FFFFFF"/>
      </a:lt2>
      <a:accent1>
        <a:srgbClr val="EC4371"/>
      </a:accent1>
      <a:accent2>
        <a:srgbClr val="FED100"/>
      </a:accent2>
      <a:accent3>
        <a:srgbClr val="37424A"/>
      </a:accent3>
      <a:accent4>
        <a:srgbClr val="EC4371"/>
      </a:accent4>
      <a:accent5>
        <a:srgbClr val="FED100"/>
      </a:accent5>
      <a:accent6>
        <a:srgbClr val="37424A"/>
      </a:accent6>
      <a:hlink>
        <a:srgbClr val="37424A"/>
      </a:hlink>
      <a:folHlink>
        <a:srgbClr val="37424A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292</Words>
  <Application>Microsoft Office PowerPoint</Application>
  <PresentationFormat>Custom</PresentationFormat>
  <Paragraphs>64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Goldsmiths Theme</vt:lpstr>
      <vt:lpstr>PowerPoint Presentation</vt:lpstr>
      <vt:lpstr>About me</vt:lpstr>
      <vt:lpstr>PowerPoint Presentation</vt:lpstr>
      <vt:lpstr>PowerPoint Presentation</vt:lpstr>
      <vt:lpstr>PowerPoint Presentation</vt:lpstr>
      <vt:lpstr>About the doc…</vt:lpstr>
      <vt:lpstr>PowerPoint Presentation</vt:lpstr>
      <vt:lpstr>Searching for Secrets: London. Smithsonian Channel, USA, June 2021</vt:lpstr>
      <vt:lpstr>PowerPoint Presentation</vt:lpstr>
      <vt:lpstr>PowerPoint Presentation</vt:lpstr>
      <vt:lpstr>PowerPoint Presentation</vt:lpstr>
      <vt:lpstr>              Good luck.  All the best.    Stay in touch   E: a.hoque@gold.ac.uk  Twitter: @BrIslam2015  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header goes here</dc:title>
  <dc:creator>TEST</dc:creator>
  <cp:lastModifiedBy>TEST</cp:lastModifiedBy>
  <cp:revision>40</cp:revision>
  <dcterms:modified xsi:type="dcterms:W3CDTF">2022-07-06T09:22:11Z</dcterms:modified>
</cp:coreProperties>
</file>