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61" r:id="rId3"/>
    <p:sldId id="258" r:id="rId4"/>
    <p:sldId id="259" r:id="rId5"/>
    <p:sldId id="260" r:id="rId6"/>
    <p:sldId id="276" r:id="rId7"/>
    <p:sldId id="268" r:id="rId8"/>
    <p:sldId id="281" r:id="rId9"/>
    <p:sldId id="284" r:id="rId10"/>
    <p:sldId id="271" r:id="rId11"/>
    <p:sldId id="283" r:id="rId12"/>
    <p:sldId id="262" r:id="rId13"/>
    <p:sldId id="263" r:id="rId14"/>
    <p:sldId id="278" r:id="rId15"/>
    <p:sldId id="275" r:id="rId16"/>
    <p:sldId id="265" r:id="rId17"/>
    <p:sldId id="266" r:id="rId18"/>
    <p:sldId id="279" r:id="rId19"/>
    <p:sldId id="272" r:id="rId20"/>
    <p:sldId id="267" r:id="rId21"/>
    <p:sldId id="273" r:id="rId22"/>
    <p:sldId id="285" r:id="rId23"/>
    <p:sldId id="286" r:id="rId24"/>
    <p:sldId id="2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3" autoAdjust="0"/>
    <p:restoredTop sz="94660"/>
  </p:normalViewPr>
  <p:slideViewPr>
    <p:cSldViewPr snapToGrid="0" snapToObjects="1">
      <p:cViewPr varScale="1">
        <p:scale>
          <a:sx n="82" d="100"/>
          <a:sy n="82" d="100"/>
        </p:scale>
        <p:origin x="-10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DC006-7EE3-DD4B-B7B2-EBF61E2D4FB7}" type="datetimeFigureOut">
              <a:rPr lang="en-US" smtClean="0"/>
              <a:t>12/07/17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C08DC-D573-AA45-B842-AA3AD8EC5488}" type="slidenum">
              <a:rPr lang="en-US" smtClean="0"/>
              <a:t>‹#›</a:t>
            </a:fld>
            <a:endParaRPr lang="en-US"/>
          </a:p>
        </p:txBody>
      </p:sp>
    </p:spTree>
    <p:extLst>
      <p:ext uri="{BB962C8B-B14F-4D97-AF65-F5344CB8AC3E}">
        <p14:creationId xmlns:p14="http://schemas.microsoft.com/office/powerpoint/2010/main" val="37131928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 can control time and</a:t>
            </a:r>
            <a:r>
              <a:rPr lang="en-US" baseline="0" dirty="0" smtClean="0"/>
              <a:t> space.’</a:t>
            </a:r>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1</a:t>
            </a:fld>
            <a:endParaRPr lang="en-US"/>
          </a:p>
        </p:txBody>
      </p:sp>
    </p:spTree>
    <p:extLst>
      <p:ext uri="{BB962C8B-B14F-4D97-AF65-F5344CB8AC3E}">
        <p14:creationId xmlns:p14="http://schemas.microsoft.com/office/powerpoint/2010/main" val="379631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Sartre’s existentialist agency Foucauldian technologies of self consigned to history in educational studies?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What is lost in a curatorial approach to this dialogue?</a:t>
            </a:r>
          </a:p>
          <a:p>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21</a:t>
            </a:fld>
            <a:endParaRPr lang="en-US"/>
          </a:p>
        </p:txBody>
      </p:sp>
    </p:spTree>
    <p:extLst>
      <p:ext uri="{BB962C8B-B14F-4D97-AF65-F5344CB8AC3E}">
        <p14:creationId xmlns:p14="http://schemas.microsoft.com/office/powerpoint/2010/main" val="2176108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22</a:t>
            </a:fld>
            <a:endParaRPr lang="en-US"/>
          </a:p>
        </p:txBody>
      </p:sp>
    </p:spTree>
    <p:extLst>
      <p:ext uri="{BB962C8B-B14F-4D97-AF65-F5344CB8AC3E}">
        <p14:creationId xmlns:p14="http://schemas.microsoft.com/office/powerpoint/2010/main" val="70797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Observation of Circumvention and repositioning of freedom in learning</a:t>
            </a:r>
          </a:p>
          <a:p>
            <a:r>
              <a:rPr lang="en-US" sz="1200" dirty="0" smtClean="0"/>
              <a:t>The existential subject with free-will: how is this presented via Sartre?</a:t>
            </a:r>
          </a:p>
          <a:p>
            <a:r>
              <a:rPr lang="en-US" sz="1200" dirty="0" smtClean="0"/>
              <a:t>Foucauldian ‘technology of self’ and agency in self-definition through education</a:t>
            </a:r>
          </a:p>
          <a:p>
            <a:r>
              <a:rPr lang="en-US" sz="1200" dirty="0" smtClean="0"/>
              <a:t>‘Will to intelligence’ and egalitarian assignment of freedom in Rancière, and related contemporary studies</a:t>
            </a:r>
          </a:p>
          <a:p>
            <a:r>
              <a:rPr lang="en-US" sz="1200" dirty="0" smtClean="0"/>
              <a:t>An emergence for Sartre in contemporary education?</a:t>
            </a:r>
          </a:p>
          <a:p>
            <a:pPr marL="0" indent="0">
              <a:buNone/>
            </a:pPr>
            <a:r>
              <a:rPr lang="en-US" sz="1200" dirty="0" smtClean="0"/>
              <a:t>(25 minutes) </a:t>
            </a:r>
          </a:p>
          <a:p>
            <a:endParaRPr lang="en-US" dirty="0" smtClean="0"/>
          </a:p>
          <a:p>
            <a:r>
              <a:rPr lang="en-US" dirty="0" smtClean="0"/>
              <a:t>‘I have spent a few paragraphs discussing religious existentialism</a:t>
            </a:r>
            <a:r>
              <a:rPr lang="en-US" baseline="0" dirty="0" smtClean="0"/>
              <a:t> because students unacquainted with existentialism often identify it with atheism and pessimism. Some readers thus may be more receptive to existentialism upon learning that there are existentialists who study and write about faith, encounter, courage, hope, and joy. Indeed there are many beautiful and moving passages in the work of Kierkegaard, Buber and Tillich that could be used with high school classes.’ (</a:t>
            </a:r>
            <a:r>
              <a:rPr lang="en-US" baseline="0" dirty="0" err="1" smtClean="0"/>
              <a:t>Noddings</a:t>
            </a:r>
            <a:r>
              <a:rPr lang="en-US" baseline="0" dirty="0" smtClean="0"/>
              <a:t>, 2016, p.63).</a:t>
            </a:r>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2</a:t>
            </a:fld>
            <a:endParaRPr lang="en-US"/>
          </a:p>
        </p:txBody>
      </p:sp>
    </p:spTree>
    <p:extLst>
      <p:ext uri="{BB962C8B-B14F-4D97-AF65-F5344CB8AC3E}">
        <p14:creationId xmlns:p14="http://schemas.microsoft.com/office/powerpoint/2010/main" val="160021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Sartre’s history as a school teacher, avoiding the encompassing demands of university tuition, but therefore also </a:t>
            </a:r>
            <a:r>
              <a:rPr lang="en-US" sz="1200" dirty="0" err="1" smtClean="0"/>
              <a:t>theorising</a:t>
            </a:r>
            <a:r>
              <a:rPr lang="en-US" sz="1200" dirty="0" smtClean="0"/>
              <a:t> outside the didactic tradition in learning.</a:t>
            </a:r>
          </a:p>
          <a:p>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3</a:t>
            </a:fld>
            <a:endParaRPr lang="en-US"/>
          </a:p>
        </p:txBody>
      </p:sp>
    </p:spTree>
    <p:extLst>
      <p:ext uri="{BB962C8B-B14F-4D97-AF65-F5344CB8AC3E}">
        <p14:creationId xmlns:p14="http://schemas.microsoft.com/office/powerpoint/2010/main" val="16177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grasp the Other’s look at the very centre of my </a:t>
            </a:r>
            <a:r>
              <a:rPr lang="en-GB" sz="1200" i="1" kern="1200" dirty="0" smtClean="0">
                <a:solidFill>
                  <a:schemeClr val="tx1"/>
                </a:solidFill>
                <a:effectLst/>
                <a:latin typeface="+mn-lt"/>
                <a:ea typeface="+mn-ea"/>
                <a:cs typeface="+mn-cs"/>
              </a:rPr>
              <a:t>act </a:t>
            </a:r>
            <a:r>
              <a:rPr lang="en-GB" sz="1200" kern="1200" dirty="0" smtClean="0">
                <a:solidFill>
                  <a:schemeClr val="tx1"/>
                </a:solidFill>
                <a:effectLst/>
                <a:latin typeface="+mn-lt"/>
                <a:ea typeface="+mn-ea"/>
                <a:cs typeface="+mn-cs"/>
              </a:rPr>
              <a:t>as the solidification and alienation of my own possibilities’ (BN. 286). </a:t>
            </a:r>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4</a:t>
            </a:fld>
            <a:endParaRPr lang="en-US"/>
          </a:p>
        </p:txBody>
      </p:sp>
    </p:spTree>
    <p:extLst>
      <p:ext uri="{BB962C8B-B14F-4D97-AF65-F5344CB8AC3E}">
        <p14:creationId xmlns:p14="http://schemas.microsoft.com/office/powerpoint/2010/main" val="28093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distancing mechanism</a:t>
            </a:r>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14</a:t>
            </a:fld>
            <a:endParaRPr lang="en-US"/>
          </a:p>
        </p:txBody>
      </p:sp>
    </p:spTree>
    <p:extLst>
      <p:ext uri="{BB962C8B-B14F-4D97-AF65-F5344CB8AC3E}">
        <p14:creationId xmlns:p14="http://schemas.microsoft.com/office/powerpoint/2010/main" val="368841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an interrelational learning experience</a:t>
            </a:r>
          </a:p>
          <a:p>
            <a:endParaRPr lang="en-US" sz="1200" dirty="0" smtClean="0"/>
          </a:p>
          <a:p>
            <a:r>
              <a:rPr lang="en-US" sz="1200" dirty="0" smtClean="0"/>
              <a:t>Foucault exploring ancient discourses of self-mastery and movement towards autonomy</a:t>
            </a:r>
          </a:p>
          <a:p>
            <a:pPr marL="0" indent="0">
              <a:buNone/>
            </a:pPr>
            <a:endParaRPr lang="en-US" sz="1200" dirty="0" smtClean="0"/>
          </a:p>
          <a:p>
            <a:r>
              <a:rPr lang="en-US" sz="1200" dirty="0" smtClean="0"/>
              <a:t>Expression of freedom in learning in the present as an act of capable volition and creative self-expression</a:t>
            </a:r>
          </a:p>
          <a:p>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15</a:t>
            </a:fld>
            <a:endParaRPr lang="en-US"/>
          </a:p>
        </p:txBody>
      </p:sp>
    </p:spTree>
    <p:extLst>
      <p:ext uri="{BB962C8B-B14F-4D97-AF65-F5344CB8AC3E}">
        <p14:creationId xmlns:p14="http://schemas.microsoft.com/office/powerpoint/2010/main" val="351508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Rancière: the emancipated learner and pedagogies of discomfort: What happens if Sartre is introduced? An uncomfortable intervention? For whom?</a:t>
            </a:r>
          </a:p>
          <a:p>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17</a:t>
            </a:fld>
            <a:endParaRPr lang="en-US"/>
          </a:p>
        </p:txBody>
      </p:sp>
    </p:spTree>
    <p:extLst>
      <p:ext uri="{BB962C8B-B14F-4D97-AF65-F5344CB8AC3E}">
        <p14:creationId xmlns:p14="http://schemas.microsoft.com/office/powerpoint/2010/main" val="360065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If clearing a path of immediate precedent is a rite of passage, as Richmond notes in relation to Sartre and Bergson </a:t>
            </a:r>
            <a:r>
              <a:rPr lang="en-US" sz="1100" dirty="0" smtClean="0"/>
              <a:t>(28. ) </a:t>
            </a:r>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19</a:t>
            </a:fld>
            <a:endParaRPr lang="en-US"/>
          </a:p>
        </p:txBody>
      </p:sp>
    </p:spTree>
    <p:extLst>
      <p:ext uri="{BB962C8B-B14F-4D97-AF65-F5344CB8AC3E}">
        <p14:creationId xmlns:p14="http://schemas.microsoft.com/office/powerpoint/2010/main" val="88099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Sartre was politically active, Rancière avowedly apolitical, seeing politics as the destroyer of philosophy rather than a field for application: </a:t>
            </a:r>
            <a:endParaRPr lang="en-US" dirty="0"/>
          </a:p>
        </p:txBody>
      </p:sp>
      <p:sp>
        <p:nvSpPr>
          <p:cNvPr id="4" name="Slide Number Placeholder 3"/>
          <p:cNvSpPr>
            <a:spLocks noGrp="1"/>
          </p:cNvSpPr>
          <p:nvPr>
            <p:ph type="sldNum" sz="quarter" idx="10"/>
          </p:nvPr>
        </p:nvSpPr>
        <p:spPr/>
        <p:txBody>
          <a:bodyPr/>
          <a:lstStyle/>
          <a:p>
            <a:fld id="{5FFC08DC-D573-AA45-B842-AA3AD8EC5488}" type="slidenum">
              <a:rPr lang="en-US" smtClean="0"/>
              <a:t>20</a:t>
            </a:fld>
            <a:endParaRPr lang="en-US"/>
          </a:p>
        </p:txBody>
      </p:sp>
    </p:spTree>
    <p:extLst>
      <p:ext uri="{BB962C8B-B14F-4D97-AF65-F5344CB8AC3E}">
        <p14:creationId xmlns:p14="http://schemas.microsoft.com/office/powerpoint/2010/main" val="274763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A92F4D4-FAFB-7B4A-8D27-DA57CA19CF00}" type="datetimeFigureOut">
              <a:rPr lang="en-US" smtClean="0"/>
              <a:t>12/07/17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A92F4D4-FAFB-7B4A-8D27-DA57CA19CF00}" type="datetimeFigureOut">
              <a:rPr lang="en-US" smtClean="0"/>
              <a:t>12/07/17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A92F4D4-FAFB-7B4A-8D27-DA57CA19CF00}" type="datetimeFigureOut">
              <a:rPr lang="en-US" smtClean="0"/>
              <a:t>12/07/17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A92F4D4-FAFB-7B4A-8D27-DA57CA19CF00}" type="datetimeFigureOut">
              <a:rPr lang="en-US" smtClean="0"/>
              <a:t>12/07/17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A92F4D4-FAFB-7B4A-8D27-DA57CA19CF00}" type="datetimeFigureOut">
              <a:rPr lang="en-US" smtClean="0"/>
              <a:t>12/07/17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A92F4D4-FAFB-7B4A-8D27-DA57CA19CF00}" type="datetimeFigureOut">
              <a:rPr lang="en-US" smtClean="0"/>
              <a:t>12/07/17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A92F4D4-FAFB-7B4A-8D27-DA57CA19CF00}" type="datetimeFigureOut">
              <a:rPr lang="en-US" smtClean="0"/>
              <a:t>12/07/17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A92F4D4-FAFB-7B4A-8D27-DA57CA19CF00}" type="datetimeFigureOut">
              <a:rPr lang="en-US" smtClean="0"/>
              <a:t>12/07/17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2F4D4-FAFB-7B4A-8D27-DA57CA19CF00}" type="datetimeFigureOut">
              <a:rPr lang="en-US" smtClean="0"/>
              <a:t>12/07/17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A92F4D4-FAFB-7B4A-8D27-DA57CA19CF00}" type="datetimeFigureOut">
              <a:rPr lang="en-US" smtClean="0"/>
              <a:t>12/07/17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A92F4D4-FAFB-7B4A-8D27-DA57CA19CF00}" type="datetimeFigureOut">
              <a:rPr lang="en-US" smtClean="0"/>
              <a:t>12/07/17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48325-1F11-0A40-BAAD-44EB7FD1289E}"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2F4D4-FAFB-7B4A-8D27-DA57CA19CF00}" type="datetimeFigureOut">
              <a:rPr lang="en-US" smtClean="0"/>
              <a:t>12/07/17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48325-1F11-0A40-BAAD-44EB7FD1289E}"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8371"/>
            <a:ext cx="7772400" cy="1470025"/>
          </a:xfrm>
        </p:spPr>
        <p:txBody>
          <a:bodyPr>
            <a:normAutofit fontScale="90000"/>
          </a:bodyPr>
          <a:lstStyle/>
          <a:p>
            <a:r>
              <a:rPr lang="en-US" dirty="0" smtClean="0"/>
              <a:t>The Existential Subject and Freedom in Learning: A Dialogue with Sartre</a:t>
            </a:r>
            <a:endParaRPr lang="en-US" dirty="0"/>
          </a:p>
        </p:txBody>
      </p:sp>
      <p:sp>
        <p:nvSpPr>
          <p:cNvPr id="3" name="Subtitle 2"/>
          <p:cNvSpPr>
            <a:spLocks noGrp="1"/>
          </p:cNvSpPr>
          <p:nvPr>
            <p:ph type="subTitle" idx="1"/>
          </p:nvPr>
        </p:nvSpPr>
        <p:spPr>
          <a:xfrm>
            <a:off x="1232204" y="2103842"/>
            <a:ext cx="6400800" cy="1752600"/>
          </a:xfrm>
        </p:spPr>
        <p:txBody>
          <a:bodyPr/>
          <a:lstStyle/>
          <a:p>
            <a:r>
              <a:rPr lang="en-US" dirty="0" smtClean="0"/>
              <a:t>Dr. Miranda Matthews</a:t>
            </a:r>
            <a:endParaRPr lang="en-US" dirty="0"/>
          </a:p>
        </p:txBody>
      </p:sp>
      <p:pic>
        <p:nvPicPr>
          <p:cNvPr id="5" name="Picture 4"/>
          <p:cNvPicPr>
            <a:picLocks noChangeAspect="1"/>
          </p:cNvPicPr>
          <p:nvPr/>
        </p:nvPicPr>
        <p:blipFill>
          <a:blip r:embed="rId3"/>
          <a:stretch>
            <a:fillRect/>
          </a:stretch>
        </p:blipFill>
        <p:spPr>
          <a:xfrm>
            <a:off x="6573073" y="6058683"/>
            <a:ext cx="2119862" cy="486207"/>
          </a:xfrm>
          <a:prstGeom prst="rect">
            <a:avLst/>
          </a:prstGeom>
        </p:spPr>
      </p:pic>
      <p:pic>
        <p:nvPicPr>
          <p:cNvPr id="4" name="Picture 3" descr="Daswelle Time and space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290" y="3233999"/>
            <a:ext cx="2245660" cy="3434808"/>
          </a:xfrm>
          <a:prstGeom prst="rect">
            <a:avLst/>
          </a:prstGeom>
        </p:spPr>
      </p:pic>
    </p:spTree>
    <p:extLst>
      <p:ext uri="{BB962C8B-B14F-4D97-AF65-F5344CB8AC3E}">
        <p14:creationId xmlns:p14="http://schemas.microsoft.com/office/powerpoint/2010/main" val="2015917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Expressing rebellion and frustration</a:t>
            </a:r>
            <a:endParaRPr lang="en-US" dirty="0"/>
          </a:p>
        </p:txBody>
      </p:sp>
      <p:pic>
        <p:nvPicPr>
          <p:cNvPr id="4" name="Content Placeholder 3" descr="Sweets.jpg"/>
          <p:cNvPicPr>
            <a:picLocks noGrp="1" noChangeAspect="1"/>
          </p:cNvPicPr>
          <p:nvPr>
            <p:ph idx="1"/>
          </p:nvPr>
        </p:nvPicPr>
        <p:blipFill>
          <a:blip r:embed="rId2">
            <a:extLst>
              <a:ext uri="{28A0092B-C50C-407E-A947-70E740481C1C}">
                <a14:useLocalDpi xmlns:a14="http://schemas.microsoft.com/office/drawing/2010/main" val="0"/>
              </a:ext>
            </a:extLst>
          </a:blip>
          <a:srcRect l="-18491" r="-18491"/>
          <a:stretch>
            <a:fillRect/>
          </a:stretch>
        </p:blipFill>
        <p:spPr>
          <a:xfrm>
            <a:off x="-703613" y="1417638"/>
            <a:ext cx="5960831" cy="3278227"/>
          </a:xfrm>
        </p:spPr>
      </p:pic>
      <p:pic>
        <p:nvPicPr>
          <p:cNvPr id="5" name="Picture 4" descr="f5218a0c-1d8c-4150-ac29-49942fcdeb45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092" y="3485150"/>
            <a:ext cx="4458908" cy="3372850"/>
          </a:xfrm>
          <a:prstGeom prst="rect">
            <a:avLst/>
          </a:prstGeom>
        </p:spPr>
      </p:pic>
      <p:sp>
        <p:nvSpPr>
          <p:cNvPr id="6" name="TextBox 5"/>
          <p:cNvSpPr txBox="1"/>
          <p:nvPr/>
        </p:nvSpPr>
        <p:spPr>
          <a:xfrm>
            <a:off x="286827" y="4911397"/>
            <a:ext cx="2341394" cy="369332"/>
          </a:xfrm>
          <a:prstGeom prst="rect">
            <a:avLst/>
          </a:prstGeom>
          <a:noFill/>
        </p:spPr>
        <p:txBody>
          <a:bodyPr wrap="none" rtlCol="0">
            <a:spAutoFit/>
          </a:bodyPr>
          <a:lstStyle/>
          <a:p>
            <a:r>
              <a:rPr lang="en-US" dirty="0" smtClean="0"/>
              <a:t>I can eat sweets all day</a:t>
            </a:r>
            <a:endParaRPr lang="en-US" dirty="0"/>
          </a:p>
        </p:txBody>
      </p:sp>
      <p:sp>
        <p:nvSpPr>
          <p:cNvPr id="7" name="TextBox 6"/>
          <p:cNvSpPr txBox="1"/>
          <p:nvPr/>
        </p:nvSpPr>
        <p:spPr>
          <a:xfrm>
            <a:off x="4956307" y="2882266"/>
            <a:ext cx="2578425" cy="369332"/>
          </a:xfrm>
          <a:prstGeom prst="rect">
            <a:avLst/>
          </a:prstGeom>
          <a:noFill/>
        </p:spPr>
        <p:txBody>
          <a:bodyPr wrap="none" rtlCol="0">
            <a:spAutoFit/>
          </a:bodyPr>
          <a:lstStyle/>
          <a:p>
            <a:r>
              <a:rPr lang="en-US" dirty="0" smtClean="0"/>
              <a:t>I can use 96% of my brain</a:t>
            </a:r>
            <a:endParaRPr lang="en-US" dirty="0"/>
          </a:p>
        </p:txBody>
      </p:sp>
    </p:spTree>
    <p:extLst>
      <p:ext uri="{BB962C8B-B14F-4D97-AF65-F5344CB8AC3E}">
        <p14:creationId xmlns:p14="http://schemas.microsoft.com/office/powerpoint/2010/main" val="14643380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177" y="171999"/>
            <a:ext cx="8229600" cy="1143000"/>
          </a:xfrm>
        </p:spPr>
        <p:txBody>
          <a:bodyPr>
            <a:noAutofit/>
          </a:bodyPr>
          <a:lstStyle/>
          <a:p>
            <a:r>
              <a:rPr lang="en-US" sz="3600" dirty="0" smtClean="0"/>
              <a:t>Discussing Freedom and Responsibility: Relational Freedom</a:t>
            </a:r>
            <a:endParaRPr lang="en-US" sz="3600" dirty="0"/>
          </a:p>
        </p:txBody>
      </p:sp>
      <p:sp>
        <p:nvSpPr>
          <p:cNvPr id="3" name="Content Placeholder 2"/>
          <p:cNvSpPr>
            <a:spLocks noGrp="1"/>
          </p:cNvSpPr>
          <p:nvPr>
            <p:ph idx="1"/>
          </p:nvPr>
        </p:nvSpPr>
        <p:spPr>
          <a:xfrm>
            <a:off x="488177" y="449198"/>
            <a:ext cx="8377031" cy="5963478"/>
          </a:xfrm>
        </p:spPr>
        <p:txBody>
          <a:bodyPr>
            <a:normAutofit/>
          </a:bodyPr>
          <a:lstStyle/>
          <a:p>
            <a:pPr marL="0" indent="0">
              <a:buNone/>
            </a:pPr>
            <a:endParaRPr lang="en-GB" dirty="0"/>
          </a:p>
          <a:p>
            <a:pPr marL="0" indent="0">
              <a:buNone/>
            </a:pPr>
            <a:r>
              <a:rPr lang="en-GB" sz="4000" dirty="0"/>
              <a:t> </a:t>
            </a:r>
          </a:p>
          <a:p>
            <a:r>
              <a:rPr lang="en-GB" sz="2800" dirty="0"/>
              <a:t>T</a:t>
            </a:r>
            <a:r>
              <a:rPr lang="en-GB" sz="2800" dirty="0" smtClean="0"/>
              <a:t>o </a:t>
            </a:r>
            <a:r>
              <a:rPr lang="en-GB" sz="2800" dirty="0"/>
              <a:t>me freedom means you are free to do anything you want. E.g. you’re free to talk, walk and look, but there are also ways that you have to work for your freedom.</a:t>
            </a:r>
          </a:p>
          <a:p>
            <a:pPr marL="0" indent="0">
              <a:buNone/>
            </a:pPr>
            <a:r>
              <a:rPr lang="en-GB" sz="2800" dirty="0"/>
              <a:t> </a:t>
            </a:r>
          </a:p>
          <a:p>
            <a:r>
              <a:rPr lang="en-GB" sz="2800" dirty="0"/>
              <a:t>Responsibility: means when you are responsible for your actions. Responsibility is also when you can be responsible in ways like looking after yourself and properties</a:t>
            </a:r>
            <a:r>
              <a:rPr lang="en-GB" sz="2800" dirty="0" smtClean="0"/>
              <a:t>. </a:t>
            </a:r>
          </a:p>
          <a:p>
            <a:pPr marL="0" indent="0">
              <a:buNone/>
            </a:pPr>
            <a:r>
              <a:rPr lang="en-GB" sz="2600" dirty="0" smtClean="0"/>
              <a:t>    (</a:t>
            </a:r>
            <a:r>
              <a:rPr lang="en-GB" sz="2600" dirty="0" err="1" smtClean="0"/>
              <a:t>Romain</a:t>
            </a:r>
            <a:r>
              <a:rPr lang="en-GB" sz="2600" dirty="0"/>
              <a:t>)</a:t>
            </a:r>
          </a:p>
          <a:p>
            <a:endParaRPr lang="en-US" dirty="0"/>
          </a:p>
        </p:txBody>
      </p:sp>
    </p:spTree>
    <p:extLst>
      <p:ext uri="{BB962C8B-B14F-4D97-AF65-F5344CB8AC3E}">
        <p14:creationId xmlns:p14="http://schemas.microsoft.com/office/powerpoint/2010/main" val="3026958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dirty="0" smtClean="0"/>
              <a:t>Locating the free subject in learning:</a:t>
            </a:r>
            <a:br>
              <a:rPr lang="en-US" sz="3600" dirty="0" smtClean="0"/>
            </a:br>
            <a:r>
              <a:rPr lang="en-US" sz="3600" dirty="0" smtClean="0"/>
              <a:t>Sartre </a:t>
            </a:r>
            <a:r>
              <a:rPr lang="en-US" sz="3600" dirty="0"/>
              <a:t>and Foucault’s ‘official’ </a:t>
            </a:r>
            <a:r>
              <a:rPr lang="en-US" sz="3600" dirty="0" err="1"/>
              <a:t>polarisation</a:t>
            </a:r>
            <a:r>
              <a:rPr lang="en-US" sz="3600" dirty="0"/>
              <a:t>:</a:t>
            </a:r>
            <a:br>
              <a:rPr lang="en-US" sz="3600" dirty="0"/>
            </a:br>
            <a:endParaRPr lang="en-US" sz="3600" dirty="0"/>
          </a:p>
        </p:txBody>
      </p:sp>
      <p:sp>
        <p:nvSpPr>
          <p:cNvPr id="3" name="Content Placeholder 2"/>
          <p:cNvSpPr>
            <a:spLocks noGrp="1"/>
          </p:cNvSpPr>
          <p:nvPr>
            <p:ph idx="1"/>
          </p:nvPr>
        </p:nvSpPr>
        <p:spPr>
          <a:xfrm>
            <a:off x="457200" y="1604976"/>
            <a:ext cx="8229600" cy="4786150"/>
          </a:xfrm>
        </p:spPr>
        <p:txBody>
          <a:bodyPr>
            <a:normAutofit/>
          </a:bodyPr>
          <a:lstStyle/>
          <a:p>
            <a:r>
              <a:rPr lang="en-US" sz="2800" dirty="0" smtClean="0"/>
              <a:t>This is maintained </a:t>
            </a:r>
            <a:r>
              <a:rPr lang="en-US" sz="2800" dirty="0"/>
              <a:t>t</a:t>
            </a:r>
            <a:r>
              <a:rPr lang="en-US" sz="2800" dirty="0" smtClean="0"/>
              <a:t>hrough emphasis on the Sartrean constituent subject with agency</a:t>
            </a:r>
            <a:r>
              <a:rPr lang="en-US" sz="2800" dirty="0"/>
              <a:t> i</a:t>
            </a:r>
            <a:r>
              <a:rPr lang="en-US" sz="2800" dirty="0" smtClean="0"/>
              <a:t>n relation to Foucault’s genealogy of the regulatory discourses which construct the subject.</a:t>
            </a:r>
          </a:p>
          <a:p>
            <a:endParaRPr lang="en-US" sz="2800" dirty="0" smtClean="0"/>
          </a:p>
          <a:p>
            <a:r>
              <a:rPr lang="en-US" sz="2800" dirty="0"/>
              <a:t>When entering the complexities of primary texts, there are some points of </a:t>
            </a:r>
            <a:r>
              <a:rPr lang="en-US" sz="2800" dirty="0" smtClean="0"/>
              <a:t>resonance</a:t>
            </a:r>
            <a:r>
              <a:rPr lang="is-IS" sz="2800" dirty="0" smtClean="0"/>
              <a:t>. </a:t>
            </a:r>
            <a:r>
              <a:rPr lang="en-US" sz="2800" dirty="0" err="1" smtClean="0"/>
              <a:t>Caddeo</a:t>
            </a:r>
            <a:r>
              <a:rPr lang="en-US" sz="2800" dirty="0" smtClean="0"/>
              <a:t> presents possibilities for a connective approach, with Sartre and Foucault as critical ‘</a:t>
            </a:r>
            <a:r>
              <a:rPr lang="en-US" sz="2800" dirty="0" err="1" smtClean="0"/>
              <a:t>bôites-à-outils</a:t>
            </a:r>
            <a:r>
              <a:rPr lang="en-US" sz="2800" dirty="0" smtClean="0"/>
              <a:t>’ </a:t>
            </a:r>
            <a:r>
              <a:rPr lang="en-US" sz="2400" dirty="0" smtClean="0"/>
              <a:t>(16.)</a:t>
            </a:r>
            <a:r>
              <a:rPr lang="en-US" sz="2800" dirty="0" smtClean="0"/>
              <a:t>.</a:t>
            </a:r>
          </a:p>
        </p:txBody>
      </p:sp>
    </p:spTree>
    <p:extLst>
      <p:ext uri="{BB962C8B-B14F-4D97-AF65-F5344CB8AC3E}">
        <p14:creationId xmlns:p14="http://schemas.microsoft.com/office/powerpoint/2010/main" val="16828303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6"/>
            <a:ext cx="8229600" cy="1143000"/>
          </a:xfrm>
        </p:spPr>
        <p:txBody>
          <a:bodyPr>
            <a:normAutofit/>
          </a:bodyPr>
          <a:lstStyle/>
          <a:p>
            <a:r>
              <a:rPr lang="en-US" sz="3600" dirty="0" smtClean="0"/>
              <a:t>Foucault &amp; Transformative Agency</a:t>
            </a:r>
            <a:endParaRPr lang="en-US" sz="3600" dirty="0"/>
          </a:p>
        </p:txBody>
      </p:sp>
      <p:sp>
        <p:nvSpPr>
          <p:cNvPr id="3" name="Content Placeholder 2"/>
          <p:cNvSpPr>
            <a:spLocks noGrp="1"/>
          </p:cNvSpPr>
          <p:nvPr>
            <p:ph idx="1"/>
          </p:nvPr>
        </p:nvSpPr>
        <p:spPr>
          <a:xfrm>
            <a:off x="238135" y="1295185"/>
            <a:ext cx="8448665" cy="4951881"/>
          </a:xfrm>
        </p:spPr>
        <p:txBody>
          <a:bodyPr>
            <a:normAutofit fontScale="92500" lnSpcReduction="20000"/>
          </a:bodyPr>
          <a:lstStyle/>
          <a:p>
            <a:r>
              <a:rPr lang="en-US" sz="2800" dirty="0" smtClean="0"/>
              <a:t>Power/ Knowledge: Critical reflection on ‘points of insertion’ </a:t>
            </a:r>
            <a:r>
              <a:rPr lang="en-US" sz="2600" dirty="0" smtClean="0"/>
              <a:t>(17.) </a:t>
            </a:r>
            <a:r>
              <a:rPr lang="en-US" sz="2800" dirty="0" smtClean="0"/>
              <a:t>within regulatory structures enables greater agency </a:t>
            </a:r>
          </a:p>
          <a:p>
            <a:pPr marL="0" indent="0">
              <a:buNone/>
            </a:pPr>
            <a:endParaRPr lang="en-US" sz="2800" dirty="0" smtClean="0"/>
          </a:p>
          <a:p>
            <a:r>
              <a:rPr lang="en-US" sz="2800" dirty="0" smtClean="0"/>
              <a:t>Movement towards an existential will to self-transformation in connection with Roman and Hellenistic philosophies </a:t>
            </a:r>
          </a:p>
          <a:p>
            <a:pPr marL="0" indent="0">
              <a:buNone/>
            </a:pPr>
            <a:endParaRPr lang="en-US" sz="2800" dirty="0" smtClean="0"/>
          </a:p>
          <a:p>
            <a:r>
              <a:rPr lang="en-US" sz="2800" dirty="0" err="1" smtClean="0"/>
              <a:t>Theorising</a:t>
            </a:r>
            <a:r>
              <a:rPr lang="en-US" sz="2800" dirty="0" smtClean="0"/>
              <a:t> ‘technologies of self’ </a:t>
            </a:r>
            <a:r>
              <a:rPr lang="en-US" sz="2600" dirty="0" smtClean="0"/>
              <a:t>(18.)</a:t>
            </a:r>
            <a:r>
              <a:rPr lang="en-US" sz="2800" dirty="0" smtClean="0"/>
              <a:t>: self knowledge, but particularly in care of the self – as challenging the self, and </a:t>
            </a:r>
            <a:r>
              <a:rPr lang="en-US" sz="2800" i="1" dirty="0" smtClean="0"/>
              <a:t>parrhesia – ‘</a:t>
            </a:r>
            <a:r>
              <a:rPr lang="en-GB" sz="2800" dirty="0" smtClean="0"/>
              <a:t>generally </a:t>
            </a:r>
            <a:r>
              <a:rPr lang="en-GB" sz="2800" dirty="0"/>
              <a:t>translated as </a:t>
            </a:r>
            <a:r>
              <a:rPr lang="en-GB" sz="2800" dirty="0" smtClean="0"/>
              <a:t>frankness’ </a:t>
            </a:r>
            <a:r>
              <a:rPr lang="en-GB" sz="2600" dirty="0" smtClean="0"/>
              <a:t>(19.)</a:t>
            </a:r>
            <a:endParaRPr lang="en-US" sz="2600" i="1" dirty="0" smtClean="0"/>
          </a:p>
          <a:p>
            <a:pPr marL="0" indent="0">
              <a:buNone/>
            </a:pPr>
            <a:r>
              <a:rPr lang="en-US" sz="2800" dirty="0" smtClean="0"/>
              <a:t> </a:t>
            </a:r>
          </a:p>
          <a:p>
            <a:r>
              <a:rPr lang="en-US" sz="2800" dirty="0" smtClean="0"/>
              <a:t>The Self as a ‘work of art’ or the act of self-creation </a:t>
            </a:r>
            <a:r>
              <a:rPr lang="en-US" sz="2600" dirty="0" smtClean="0"/>
              <a:t>(20.) </a:t>
            </a:r>
            <a:endParaRPr lang="en-US" sz="2600" dirty="0"/>
          </a:p>
        </p:txBody>
      </p:sp>
    </p:spTree>
    <p:extLst>
      <p:ext uri="{BB962C8B-B14F-4D97-AF65-F5344CB8AC3E}">
        <p14:creationId xmlns:p14="http://schemas.microsoft.com/office/powerpoint/2010/main" val="37604127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351"/>
            <a:ext cx="8229600" cy="1143000"/>
          </a:xfrm>
        </p:spPr>
        <p:txBody>
          <a:bodyPr>
            <a:normAutofit fontScale="90000"/>
          </a:bodyPr>
          <a:lstStyle/>
          <a:p>
            <a:r>
              <a:rPr lang="en-US" dirty="0" smtClean="0"/>
              <a:t>The apparent truism </a:t>
            </a:r>
            <a:br>
              <a:rPr lang="en-US" dirty="0" smtClean="0"/>
            </a:br>
            <a:endParaRPr lang="en-US" dirty="0"/>
          </a:p>
        </p:txBody>
      </p:sp>
      <p:sp>
        <p:nvSpPr>
          <p:cNvPr id="3" name="Content Placeholder 2"/>
          <p:cNvSpPr>
            <a:spLocks noGrp="1"/>
          </p:cNvSpPr>
          <p:nvPr>
            <p:ph idx="1"/>
          </p:nvPr>
        </p:nvSpPr>
        <p:spPr>
          <a:xfrm>
            <a:off x="457200" y="1848032"/>
            <a:ext cx="8229600" cy="4525963"/>
          </a:xfrm>
        </p:spPr>
        <p:txBody>
          <a:bodyPr/>
          <a:lstStyle/>
          <a:p>
            <a:pPr marL="0" indent="0">
              <a:buNone/>
            </a:pPr>
            <a:r>
              <a:rPr lang="en-GB" dirty="0"/>
              <a:t>‘ It goes without saying that the object, the only object that one can freely will, without having to take into consideration external determinations, is the self.’ </a:t>
            </a:r>
            <a:endParaRPr lang="en-GB" dirty="0" smtClean="0"/>
          </a:p>
          <a:p>
            <a:pPr marL="0" indent="0">
              <a:buNone/>
            </a:pPr>
            <a:endParaRPr lang="en-GB" dirty="0"/>
          </a:p>
          <a:p>
            <a:pPr marL="0" indent="0">
              <a:buNone/>
            </a:pPr>
            <a:r>
              <a:rPr lang="en-GB" dirty="0" smtClean="0"/>
              <a:t>Foucault, </a:t>
            </a:r>
            <a:r>
              <a:rPr lang="en-GB" i="1" dirty="0" smtClean="0"/>
              <a:t>The Hermeneutics of the Subject </a:t>
            </a:r>
            <a:r>
              <a:rPr lang="en-GB" dirty="0" smtClean="0"/>
              <a:t> </a:t>
            </a:r>
            <a:r>
              <a:rPr lang="en-GB" sz="2400" dirty="0" smtClean="0"/>
              <a:t>(21.)</a:t>
            </a:r>
            <a:r>
              <a:rPr lang="en-GB" sz="2400" i="1" dirty="0" smtClean="0"/>
              <a:t> </a:t>
            </a:r>
            <a:endParaRPr lang="en-US" sz="2400" dirty="0"/>
          </a:p>
        </p:txBody>
      </p:sp>
    </p:spTree>
    <p:extLst>
      <p:ext uri="{BB962C8B-B14F-4D97-AF65-F5344CB8AC3E}">
        <p14:creationId xmlns:p14="http://schemas.microsoft.com/office/powerpoint/2010/main" val="33956306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495"/>
            <a:ext cx="8229600" cy="1143000"/>
          </a:xfrm>
        </p:spPr>
        <p:txBody>
          <a:bodyPr>
            <a:noAutofit/>
          </a:bodyPr>
          <a:lstStyle/>
          <a:p>
            <a:r>
              <a:rPr lang="en-US" sz="3600" dirty="0"/>
              <a:t>Emerging from the </a:t>
            </a:r>
            <a:r>
              <a:rPr lang="en-US" sz="3600" dirty="0" smtClean="0"/>
              <a:t>dialogue </a:t>
            </a:r>
            <a:r>
              <a:rPr lang="en-US" sz="3600" dirty="0"/>
              <a:t/>
            </a:r>
            <a:br>
              <a:rPr lang="en-US" sz="3600" dirty="0"/>
            </a:br>
            <a:endParaRPr lang="en-US" sz="3600" dirty="0"/>
          </a:p>
        </p:txBody>
      </p:sp>
      <p:sp>
        <p:nvSpPr>
          <p:cNvPr id="3" name="Content Placeholder 2"/>
          <p:cNvSpPr>
            <a:spLocks noGrp="1"/>
          </p:cNvSpPr>
          <p:nvPr>
            <p:ph idx="1"/>
          </p:nvPr>
        </p:nvSpPr>
        <p:spPr>
          <a:xfrm>
            <a:off x="457200" y="1445304"/>
            <a:ext cx="8229600" cy="4843455"/>
          </a:xfrm>
        </p:spPr>
        <p:txBody>
          <a:bodyPr>
            <a:normAutofit/>
          </a:bodyPr>
          <a:lstStyle/>
          <a:p>
            <a:pPr marL="0" indent="0">
              <a:buNone/>
            </a:pPr>
            <a:endParaRPr lang="en-US" sz="2800" dirty="0" smtClean="0"/>
          </a:p>
          <a:p>
            <a:r>
              <a:rPr lang="en-US" sz="2800" dirty="0" smtClean="0"/>
              <a:t>Reflective creative </a:t>
            </a:r>
            <a:r>
              <a:rPr lang="en-US" sz="2800" dirty="0"/>
              <a:t>emancipation in Foucault, contrasting with the immanence and urgency of self-definition </a:t>
            </a:r>
            <a:r>
              <a:rPr lang="en-US" sz="2800" dirty="0" smtClean="0"/>
              <a:t>in </a:t>
            </a:r>
            <a:r>
              <a:rPr lang="en-US" sz="2800" dirty="0"/>
              <a:t>Sartre</a:t>
            </a:r>
            <a:r>
              <a:rPr lang="en-US" sz="2800" dirty="0" smtClean="0"/>
              <a:t>.</a:t>
            </a:r>
          </a:p>
          <a:p>
            <a:endParaRPr lang="en-US" sz="2800" dirty="0" smtClean="0"/>
          </a:p>
          <a:p>
            <a:r>
              <a:rPr lang="en-US" sz="2800" dirty="0" smtClean="0"/>
              <a:t>Where is the location of ‘counter-memory’ </a:t>
            </a:r>
            <a:r>
              <a:rPr lang="en-US" sz="2400" dirty="0" smtClean="0"/>
              <a:t>(22.) </a:t>
            </a:r>
            <a:r>
              <a:rPr lang="en-US" sz="2800" dirty="0" smtClean="0"/>
              <a:t>of the workers, or marginalised voices in technology of self? </a:t>
            </a:r>
            <a:endParaRPr lang="en-US" sz="2800" dirty="0"/>
          </a:p>
          <a:p>
            <a:endParaRPr lang="en-US" dirty="0"/>
          </a:p>
        </p:txBody>
      </p:sp>
    </p:spTree>
    <p:extLst>
      <p:ext uri="{BB962C8B-B14F-4D97-AF65-F5344CB8AC3E}">
        <p14:creationId xmlns:p14="http://schemas.microsoft.com/office/powerpoint/2010/main" val="24126202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Sartre and Rancière: will and emancipation </a:t>
            </a:r>
            <a:endParaRPr lang="en-US" sz="3600" dirty="0"/>
          </a:p>
        </p:txBody>
      </p:sp>
      <p:sp>
        <p:nvSpPr>
          <p:cNvPr id="3" name="Content Placeholder 2"/>
          <p:cNvSpPr>
            <a:spLocks noGrp="1"/>
          </p:cNvSpPr>
          <p:nvPr>
            <p:ph idx="1"/>
          </p:nvPr>
        </p:nvSpPr>
        <p:spPr>
          <a:xfrm>
            <a:off x="457199" y="1600200"/>
            <a:ext cx="8339221" cy="5003800"/>
          </a:xfrm>
        </p:spPr>
        <p:txBody>
          <a:bodyPr>
            <a:normAutofit lnSpcReduction="10000"/>
          </a:bodyPr>
          <a:lstStyle/>
          <a:p>
            <a:r>
              <a:rPr lang="en-US" sz="2800" dirty="0" smtClean="0"/>
              <a:t>Rancière sets a detour via </a:t>
            </a:r>
            <a:r>
              <a:rPr lang="en-US" sz="2800" dirty="0" err="1" smtClean="0"/>
              <a:t>Jacotot</a:t>
            </a:r>
            <a:r>
              <a:rPr lang="en-US" sz="2800" dirty="0" smtClean="0"/>
              <a:t>, as ‘The Ignorant Schoolmaster’ (1991), with a starting point of the axiom of equality of intelligence </a:t>
            </a:r>
            <a:r>
              <a:rPr lang="en-US" sz="2400" dirty="0" smtClean="0"/>
              <a:t>(23.)</a:t>
            </a:r>
          </a:p>
          <a:p>
            <a:pPr marL="0" indent="0">
              <a:buNone/>
            </a:pPr>
            <a:endParaRPr lang="en-US" sz="2800" dirty="0" smtClean="0"/>
          </a:p>
          <a:p>
            <a:r>
              <a:rPr lang="en-US" sz="2800" dirty="0" smtClean="0"/>
              <a:t>Are the parallels between the ‘will to intelligence’ </a:t>
            </a:r>
            <a:r>
              <a:rPr lang="en-US" sz="2400" dirty="0" smtClean="0"/>
              <a:t>(24.) </a:t>
            </a:r>
            <a:r>
              <a:rPr lang="en-US" sz="2800" dirty="0" smtClean="0"/>
              <a:t>and ‘free-will’ apparent? To whom?</a:t>
            </a:r>
          </a:p>
          <a:p>
            <a:pPr marL="0" indent="0">
              <a:buNone/>
            </a:pPr>
            <a:endParaRPr lang="en-US" sz="2800" dirty="0" smtClean="0"/>
          </a:p>
          <a:p>
            <a:r>
              <a:rPr lang="en-US" sz="2800" dirty="0" smtClean="0"/>
              <a:t>Escaping the perceived ‘stultification’ </a:t>
            </a:r>
            <a:r>
              <a:rPr lang="en-US" sz="2400" dirty="0" smtClean="0"/>
              <a:t>(25.) </a:t>
            </a:r>
            <a:r>
              <a:rPr lang="en-US" sz="2800" dirty="0" smtClean="0"/>
              <a:t>of Sartre as precedent, Rancière extends an existentialist position, with well </a:t>
            </a:r>
            <a:r>
              <a:rPr lang="en-US" sz="2800" dirty="0" err="1" smtClean="0"/>
              <a:t>recognised</a:t>
            </a:r>
            <a:r>
              <a:rPr lang="en-US" sz="2800" dirty="0" smtClean="0"/>
              <a:t> interventions in fields of learning, the arts and culture. </a:t>
            </a:r>
            <a:endParaRPr lang="en-US" sz="2800" dirty="0"/>
          </a:p>
          <a:p>
            <a:pPr marL="0" indent="0">
              <a:buNone/>
            </a:pPr>
            <a:endParaRPr lang="en-US" sz="2800" dirty="0" smtClean="0"/>
          </a:p>
          <a:p>
            <a:endParaRPr lang="en-US" dirty="0"/>
          </a:p>
        </p:txBody>
      </p:sp>
    </p:spTree>
    <p:extLst>
      <p:ext uri="{BB962C8B-B14F-4D97-AF65-F5344CB8AC3E}">
        <p14:creationId xmlns:p14="http://schemas.microsoft.com/office/powerpoint/2010/main" val="8900444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5"/>
            <a:ext cx="8229600" cy="1143000"/>
          </a:xfrm>
        </p:spPr>
        <p:txBody>
          <a:bodyPr>
            <a:normAutofit/>
          </a:bodyPr>
          <a:lstStyle/>
          <a:p>
            <a:r>
              <a:rPr lang="en-US" sz="3600" dirty="0" smtClean="0"/>
              <a:t>Exchange? Circumvention? </a:t>
            </a:r>
            <a:endParaRPr lang="en-US" sz="3600" dirty="0"/>
          </a:p>
        </p:txBody>
      </p:sp>
      <p:sp>
        <p:nvSpPr>
          <p:cNvPr id="3" name="Content Placeholder 2"/>
          <p:cNvSpPr>
            <a:spLocks noGrp="1"/>
          </p:cNvSpPr>
          <p:nvPr>
            <p:ph idx="1"/>
          </p:nvPr>
        </p:nvSpPr>
        <p:spPr>
          <a:xfrm>
            <a:off x="457200" y="1285634"/>
            <a:ext cx="8340246" cy="5204490"/>
          </a:xfrm>
        </p:spPr>
        <p:txBody>
          <a:bodyPr>
            <a:normAutofit lnSpcReduction="10000"/>
          </a:bodyPr>
          <a:lstStyle/>
          <a:p>
            <a:r>
              <a:rPr lang="en-US" sz="2800" dirty="0"/>
              <a:t>T</a:t>
            </a:r>
            <a:r>
              <a:rPr lang="en-US" sz="2800" dirty="0" smtClean="0"/>
              <a:t>he position of equality, freedom in learning and avoidance of discourses of mastery is in Sartre, as noted in </a:t>
            </a:r>
            <a:r>
              <a:rPr lang="en-US" sz="2800" i="1" dirty="0" smtClean="0"/>
              <a:t>Existentialism and Humanism</a:t>
            </a:r>
          </a:p>
          <a:p>
            <a:endParaRPr lang="en-US" sz="2800" i="1" dirty="0"/>
          </a:p>
          <a:p>
            <a:r>
              <a:rPr lang="en-US" sz="2800" dirty="0" smtClean="0"/>
              <a:t>Bingham and </a:t>
            </a:r>
            <a:r>
              <a:rPr lang="en-US" sz="2800" dirty="0" err="1" smtClean="0"/>
              <a:t>Biesta</a:t>
            </a:r>
            <a:r>
              <a:rPr lang="en-US" sz="2800" dirty="0" smtClean="0"/>
              <a:t> note that ‘we are not given detailed information about </a:t>
            </a:r>
            <a:r>
              <a:rPr lang="en-US" sz="2800" dirty="0" err="1" smtClean="0"/>
              <a:t>Jacotot’s</a:t>
            </a:r>
            <a:r>
              <a:rPr lang="en-US" sz="2800" dirty="0" smtClean="0"/>
              <a:t> educational beliefs and practices.’ </a:t>
            </a:r>
            <a:r>
              <a:rPr lang="en-US" sz="2400" dirty="0" smtClean="0"/>
              <a:t>(26.)</a:t>
            </a:r>
          </a:p>
          <a:p>
            <a:pPr marL="0" indent="0">
              <a:buNone/>
            </a:pPr>
            <a:endParaRPr lang="en-US" sz="2800" dirty="0" smtClean="0"/>
          </a:p>
          <a:p>
            <a:r>
              <a:rPr lang="en-US" sz="2800" dirty="0" smtClean="0"/>
              <a:t>Rancière posits the intervention of strangeness and discomfort as a pedagogical tool, but the disruption of the ‘practico-inert’  is a strong theme in Sartre’s theory and creative literature.</a:t>
            </a:r>
          </a:p>
        </p:txBody>
      </p:sp>
    </p:spTree>
    <p:extLst>
      <p:ext uri="{BB962C8B-B14F-4D97-AF65-F5344CB8AC3E}">
        <p14:creationId xmlns:p14="http://schemas.microsoft.com/office/powerpoint/2010/main" val="5911087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of Comparison</a:t>
            </a:r>
            <a:endParaRPr lang="en-US" dirty="0"/>
          </a:p>
        </p:txBody>
      </p:sp>
      <p:sp>
        <p:nvSpPr>
          <p:cNvPr id="3" name="Content Placeholder 2"/>
          <p:cNvSpPr>
            <a:spLocks noGrp="1"/>
          </p:cNvSpPr>
          <p:nvPr>
            <p:ph idx="1"/>
          </p:nvPr>
        </p:nvSpPr>
        <p:spPr>
          <a:xfrm>
            <a:off x="457200" y="1233225"/>
            <a:ext cx="8402200" cy="5106777"/>
          </a:xfrm>
        </p:spPr>
        <p:txBody>
          <a:bodyPr>
            <a:normAutofit/>
          </a:bodyPr>
          <a:lstStyle/>
          <a:p>
            <a:pPr marL="0" indent="0">
              <a:buNone/>
            </a:pPr>
            <a:endParaRPr lang="en-US" dirty="0" smtClean="0"/>
          </a:p>
          <a:p>
            <a:pPr marL="0" indent="0">
              <a:buNone/>
            </a:pPr>
            <a:r>
              <a:rPr lang="en-GB" sz="2800" dirty="0"/>
              <a:t>No one is defined by the forms of thoughtless necessity to which they are subjected. On this score at least, </a:t>
            </a:r>
            <a:r>
              <a:rPr lang="en-GB" sz="2800" dirty="0" err="1"/>
              <a:t>Rancière’s</a:t>
            </a:r>
            <a:r>
              <a:rPr lang="en-GB" sz="2800" dirty="0"/>
              <a:t> point of departure isn’t very far from Sartre’s familiar account of conscious freedom as indeterminate being for itself: that is as a way </a:t>
            </a:r>
            <a:r>
              <a:rPr lang="en-GB" sz="2800" dirty="0" smtClean="0"/>
              <a:t>of being </a:t>
            </a:r>
            <a:r>
              <a:rPr lang="en-GB" sz="2800" dirty="0"/>
              <a:t>that “must be what it is not and not be what it is.” </a:t>
            </a:r>
            <a:endParaRPr lang="en-GB" sz="2800" dirty="0" smtClean="0"/>
          </a:p>
          <a:p>
            <a:pPr marL="0" lvl="0" indent="0">
              <a:buNone/>
            </a:pPr>
            <a:endParaRPr lang="en-GB" sz="2800" dirty="0" smtClean="0"/>
          </a:p>
          <a:p>
            <a:pPr marL="0" lvl="0" indent="0">
              <a:buNone/>
            </a:pPr>
            <a:r>
              <a:rPr lang="en-US" sz="2800" dirty="0" err="1" smtClean="0"/>
              <a:t>Hallward</a:t>
            </a:r>
            <a:r>
              <a:rPr lang="en-GB" sz="2800" dirty="0" smtClean="0"/>
              <a:t>, </a:t>
            </a:r>
            <a:r>
              <a:rPr lang="en-GB" sz="2800" dirty="0"/>
              <a:t>‘Staging Equality: </a:t>
            </a:r>
            <a:r>
              <a:rPr lang="en-GB" sz="2800" dirty="0" err="1"/>
              <a:t>Rancière’s</a:t>
            </a:r>
            <a:r>
              <a:rPr lang="en-GB" sz="2800" dirty="0"/>
              <a:t> </a:t>
            </a:r>
            <a:r>
              <a:rPr lang="en-GB" sz="2800" dirty="0" err="1"/>
              <a:t>Theatocracy</a:t>
            </a:r>
            <a:r>
              <a:rPr lang="en-GB" sz="2800" dirty="0"/>
              <a:t> and the Limits of Anarchic Equality</a:t>
            </a:r>
            <a:r>
              <a:rPr lang="en-GB" sz="2800" dirty="0" smtClean="0"/>
              <a:t>’ </a:t>
            </a:r>
            <a:r>
              <a:rPr lang="en-GB" sz="2400" dirty="0" smtClean="0"/>
              <a:t>(27.)</a:t>
            </a:r>
            <a:endParaRPr lang="en-US" sz="2400" dirty="0"/>
          </a:p>
          <a:p>
            <a:endParaRPr lang="en-GB" dirty="0" smtClean="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524023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Co-existence of Sartre in the Contemporary </a:t>
            </a:r>
            <a:r>
              <a:rPr lang="en-US" sz="3600" dirty="0" smtClean="0"/>
              <a:t>Arena</a:t>
            </a:r>
            <a:endParaRPr lang="en-US" sz="3600" dirty="0"/>
          </a:p>
        </p:txBody>
      </p:sp>
      <p:sp>
        <p:nvSpPr>
          <p:cNvPr id="3" name="Content Placeholder 2"/>
          <p:cNvSpPr>
            <a:spLocks noGrp="1"/>
          </p:cNvSpPr>
          <p:nvPr>
            <p:ph idx="1"/>
          </p:nvPr>
        </p:nvSpPr>
        <p:spPr>
          <a:xfrm>
            <a:off x="457200" y="1554453"/>
            <a:ext cx="8229600" cy="4525963"/>
          </a:xfrm>
        </p:spPr>
        <p:txBody>
          <a:bodyPr>
            <a:normAutofit/>
          </a:bodyPr>
          <a:lstStyle/>
          <a:p>
            <a:pPr marL="0" indent="0">
              <a:buNone/>
            </a:pPr>
            <a:r>
              <a:rPr lang="en-US" sz="2800" dirty="0"/>
              <a:t>H</a:t>
            </a:r>
            <a:r>
              <a:rPr lang="en-US" sz="2800" dirty="0" smtClean="0"/>
              <a:t>ow </a:t>
            </a:r>
            <a:r>
              <a:rPr lang="en-US" sz="2800" dirty="0" smtClean="0"/>
              <a:t>could Sartre emerge in contemporary educational </a:t>
            </a:r>
            <a:r>
              <a:rPr lang="en-US" sz="2800" dirty="0" smtClean="0"/>
              <a:t>studies and learning in the arts?</a:t>
            </a:r>
            <a:endParaRPr lang="en-US" sz="2400" dirty="0"/>
          </a:p>
        </p:txBody>
      </p:sp>
      <p:pic>
        <p:nvPicPr>
          <p:cNvPr id="4" name="Picture 3" descr="3b3599cb-9c26-42ea-abc3-6f30792328c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36675"/>
            <a:ext cx="3871379" cy="3214126"/>
          </a:xfrm>
          <a:prstGeom prst="rect">
            <a:avLst/>
          </a:prstGeom>
        </p:spPr>
      </p:pic>
      <p:pic>
        <p:nvPicPr>
          <p:cNvPr id="5" name="Picture 4" descr="4abb2033-8399-4ca1-9367-7ebd1567adb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918" y="3036675"/>
            <a:ext cx="3526610" cy="3214126"/>
          </a:xfrm>
          <a:prstGeom prst="rect">
            <a:avLst/>
          </a:prstGeom>
        </p:spPr>
      </p:pic>
    </p:spTree>
    <p:extLst>
      <p:ext uri="{BB962C8B-B14F-4D97-AF65-F5344CB8AC3E}">
        <p14:creationId xmlns:p14="http://schemas.microsoft.com/office/powerpoint/2010/main" val="42825127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008"/>
            <a:ext cx="8229600" cy="1143000"/>
          </a:xfrm>
        </p:spPr>
        <p:txBody>
          <a:bodyPr>
            <a:normAutofit fontScale="90000"/>
          </a:bodyPr>
          <a:lstStyle/>
          <a:p>
            <a:r>
              <a:rPr lang="en-US" sz="3600" dirty="0" smtClean="0"/>
              <a:t>Repositioning of the Existentialist Subject: Why?</a:t>
            </a:r>
            <a:endParaRPr lang="en-US" sz="3600" dirty="0"/>
          </a:p>
        </p:txBody>
      </p:sp>
      <p:sp>
        <p:nvSpPr>
          <p:cNvPr id="3" name="Content Placeholder 2"/>
          <p:cNvSpPr>
            <a:spLocks noGrp="1"/>
          </p:cNvSpPr>
          <p:nvPr>
            <p:ph idx="1"/>
          </p:nvPr>
        </p:nvSpPr>
        <p:spPr>
          <a:xfrm>
            <a:off x="267147" y="827539"/>
            <a:ext cx="8229600" cy="5729765"/>
          </a:xfrm>
        </p:spPr>
        <p:txBody>
          <a:bodyPr>
            <a:normAutofit/>
          </a:bodyPr>
          <a:lstStyle/>
          <a:p>
            <a:pPr marL="0" indent="0">
              <a:buNone/>
            </a:pPr>
            <a:endParaRPr lang="en-US" sz="3000" dirty="0"/>
          </a:p>
          <a:p>
            <a:r>
              <a:rPr lang="en-US" sz="2800" dirty="0" smtClean="0"/>
              <a:t>There is an urge to identify philosophical difference and escape Sartre’s mantle, existentialism, phenomenology and humanism.</a:t>
            </a:r>
          </a:p>
          <a:p>
            <a:pPr marL="0" indent="0">
              <a:buNone/>
            </a:pPr>
            <a:endParaRPr lang="en-US" sz="2800" dirty="0" smtClean="0"/>
          </a:p>
          <a:p>
            <a:r>
              <a:rPr lang="en-US" sz="2800" dirty="0" smtClean="0"/>
              <a:t>In focus: Presentation of freedom in learning through classical (Foucault) and archival (Ranci</a:t>
            </a:r>
            <a:r>
              <a:rPr lang="en-US" sz="2800" dirty="0" smtClean="0">
                <a:ea typeface="Lucida Grande"/>
                <a:cs typeface="Lucida Grande"/>
              </a:rPr>
              <a:t>ère) </a:t>
            </a:r>
            <a:r>
              <a:rPr lang="en-US" sz="2800" dirty="0" err="1" smtClean="0">
                <a:ea typeface="Lucida Grande"/>
                <a:cs typeface="Lucida Grande"/>
              </a:rPr>
              <a:t>r</a:t>
            </a:r>
            <a:r>
              <a:rPr lang="en-US" sz="2800" dirty="0" err="1" smtClean="0"/>
              <a:t>esituation</a:t>
            </a:r>
            <a:r>
              <a:rPr lang="en-US" sz="2800" dirty="0" smtClean="0"/>
              <a:t>, thereby diverting associations. </a:t>
            </a:r>
          </a:p>
          <a:p>
            <a:pPr marL="0" indent="0">
              <a:buNone/>
            </a:pPr>
            <a:endParaRPr lang="en-US" sz="2800" dirty="0" smtClean="0"/>
          </a:p>
          <a:p>
            <a:r>
              <a:rPr lang="en-US" sz="2800" dirty="0" smtClean="0"/>
              <a:t>Associations of Sartre in education remain with the negative and social unrest. How could there be a reemergence for Sartre?</a:t>
            </a:r>
          </a:p>
        </p:txBody>
      </p:sp>
    </p:spTree>
    <p:extLst>
      <p:ext uri="{BB962C8B-B14F-4D97-AF65-F5344CB8AC3E}">
        <p14:creationId xmlns:p14="http://schemas.microsoft.com/office/powerpoint/2010/main" val="18768758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Difference: A re-emergence of Sartre</a:t>
            </a:r>
            <a:endParaRPr lang="en-US" sz="3600" dirty="0"/>
          </a:p>
        </p:txBody>
      </p:sp>
      <p:sp>
        <p:nvSpPr>
          <p:cNvPr id="3" name="Content Placeholder 2"/>
          <p:cNvSpPr>
            <a:spLocks noGrp="1"/>
          </p:cNvSpPr>
          <p:nvPr>
            <p:ph idx="1"/>
          </p:nvPr>
        </p:nvSpPr>
        <p:spPr>
          <a:xfrm>
            <a:off x="457200" y="1600200"/>
            <a:ext cx="8340246" cy="5060308"/>
          </a:xfrm>
        </p:spPr>
        <p:txBody>
          <a:bodyPr>
            <a:noAutofit/>
          </a:bodyPr>
          <a:lstStyle/>
          <a:p>
            <a:r>
              <a:rPr lang="en-US" sz="2800" dirty="0"/>
              <a:t>I</a:t>
            </a:r>
            <a:r>
              <a:rPr lang="en-US" sz="2800" dirty="0" smtClean="0"/>
              <a:t>s a philosophy of </a:t>
            </a:r>
            <a:r>
              <a:rPr lang="en-US" sz="2800" i="1" dirty="0" smtClean="0"/>
              <a:t>engagement </a:t>
            </a:r>
            <a:r>
              <a:rPr lang="en-US" sz="2800" dirty="0" smtClean="0"/>
              <a:t>and political connection</a:t>
            </a:r>
            <a:r>
              <a:rPr lang="en-US" sz="2800" i="1" dirty="0" smtClean="0"/>
              <a:t> </a:t>
            </a:r>
            <a:r>
              <a:rPr lang="en-US" sz="2800" dirty="0" smtClean="0"/>
              <a:t>more relevant in this era?</a:t>
            </a:r>
          </a:p>
          <a:p>
            <a:pPr marL="0" indent="0">
              <a:buNone/>
            </a:pPr>
            <a:endParaRPr lang="en-US" sz="2800" dirty="0" smtClean="0"/>
          </a:p>
          <a:p>
            <a:r>
              <a:rPr lang="en-US" sz="2800" dirty="0" smtClean="0"/>
              <a:t>Is there a place for ‘good faith’ in acknowledgement of the aspects of the self/ facilitator/ learner which are revealed or concealed?</a:t>
            </a:r>
          </a:p>
          <a:p>
            <a:pPr marL="0" indent="0">
              <a:buNone/>
            </a:pPr>
            <a:endParaRPr lang="en-US" sz="2800" dirty="0" smtClean="0"/>
          </a:p>
          <a:p>
            <a:r>
              <a:rPr lang="en-US" sz="2800" dirty="0" smtClean="0"/>
              <a:t>How do we account for the lived experience of ‘creative action’ in Sartre, in relation to the observational distance of Rancière?</a:t>
            </a:r>
          </a:p>
          <a:p>
            <a:endParaRPr lang="en-US" sz="2800" dirty="0"/>
          </a:p>
          <a:p>
            <a:endParaRPr lang="en-US" sz="2800" dirty="0"/>
          </a:p>
        </p:txBody>
      </p:sp>
    </p:spTree>
    <p:extLst>
      <p:ext uri="{BB962C8B-B14F-4D97-AF65-F5344CB8AC3E}">
        <p14:creationId xmlns:p14="http://schemas.microsoft.com/office/powerpoint/2010/main" val="29267172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Co-existence of </a:t>
            </a:r>
            <a:r>
              <a:rPr lang="en-US" dirty="0" smtClean="0"/>
              <a:t>Sartrean existentialism </a:t>
            </a:r>
            <a:r>
              <a:rPr lang="en-US" dirty="0"/>
              <a:t>in the Contemporary </a:t>
            </a:r>
            <a:r>
              <a:rPr lang="en-US" dirty="0" smtClean="0"/>
              <a:t>Arena?</a:t>
            </a:r>
            <a:endParaRPr lang="en-US" dirty="0"/>
          </a:p>
        </p:txBody>
      </p:sp>
      <p:sp>
        <p:nvSpPr>
          <p:cNvPr id="3" name="Content Placeholder 2"/>
          <p:cNvSpPr>
            <a:spLocks noGrp="1"/>
          </p:cNvSpPr>
          <p:nvPr>
            <p:ph idx="1"/>
          </p:nvPr>
        </p:nvSpPr>
        <p:spPr>
          <a:xfrm>
            <a:off x="457200" y="1770585"/>
            <a:ext cx="8229600" cy="4858944"/>
          </a:xfrm>
        </p:spPr>
        <p:txBody>
          <a:bodyPr>
            <a:normAutofit/>
          </a:bodyPr>
          <a:lstStyle/>
          <a:p>
            <a:r>
              <a:rPr lang="en-US" sz="2800" dirty="0" smtClean="0"/>
              <a:t>Key points:-</a:t>
            </a:r>
          </a:p>
          <a:p>
            <a:r>
              <a:rPr lang="en-US" sz="2800" dirty="0" smtClean="0"/>
              <a:t>Concept of activating </a:t>
            </a:r>
            <a:r>
              <a:rPr lang="en-US" sz="2800" i="1" dirty="0" smtClean="0"/>
              <a:t>Being-for-itself, </a:t>
            </a:r>
            <a:r>
              <a:rPr lang="en-US" sz="2800" dirty="0" smtClean="0"/>
              <a:t>as the spur to new experiences and understandings</a:t>
            </a:r>
            <a:endParaRPr lang="en-US" sz="2800" i="1" dirty="0" smtClean="0"/>
          </a:p>
          <a:p>
            <a:r>
              <a:rPr lang="en-US" sz="2800" dirty="0" smtClean="0"/>
              <a:t> Freedom and responsibility as relational freedom</a:t>
            </a:r>
          </a:p>
          <a:p>
            <a:r>
              <a:rPr lang="en-US" sz="2800" dirty="0"/>
              <a:t>Agency in learning as beginning with freedom, and problem-solving current unrealisables</a:t>
            </a:r>
            <a:r>
              <a:rPr lang="en-US" sz="2800" dirty="0" smtClean="0"/>
              <a:t>.</a:t>
            </a:r>
          </a:p>
          <a:p>
            <a:r>
              <a:rPr lang="en-US" sz="2800" dirty="0" smtClean="0"/>
              <a:t>Exploration of diversity of possibilities in self-definition</a:t>
            </a:r>
          </a:p>
          <a:p>
            <a:r>
              <a:rPr lang="en-US" sz="2800" dirty="0" smtClean="0"/>
              <a:t>In the arts – visualisation of self-transformation</a:t>
            </a:r>
          </a:p>
          <a:p>
            <a:endParaRPr lang="en-US" sz="2800" dirty="0" smtClean="0"/>
          </a:p>
          <a:p>
            <a:endParaRPr lang="en-US" sz="2800" dirty="0" smtClean="0"/>
          </a:p>
          <a:p>
            <a:endParaRPr lang="en-US" sz="2800" dirty="0" smtClean="0"/>
          </a:p>
          <a:p>
            <a:pPr marL="0" indent="0">
              <a:buNone/>
            </a:pPr>
            <a:endParaRPr lang="en-US" sz="2800" dirty="0" smtClean="0"/>
          </a:p>
        </p:txBody>
      </p:sp>
    </p:spTree>
    <p:extLst>
      <p:ext uri="{BB962C8B-B14F-4D97-AF65-F5344CB8AC3E}">
        <p14:creationId xmlns:p14="http://schemas.microsoft.com/office/powerpoint/2010/main" val="23520986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92"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143000"/>
            <a:ext cx="8229600" cy="5374875"/>
          </a:xfrm>
        </p:spPr>
        <p:txBody>
          <a:bodyPr>
            <a:normAutofit lnSpcReduction="10000"/>
          </a:bodyPr>
          <a:lstStyle/>
          <a:p>
            <a:pPr marL="514350" indent="-514350">
              <a:buFont typeface="+mj-lt"/>
              <a:buAutoNum type="arabicPeriod"/>
            </a:pPr>
            <a:r>
              <a:rPr lang="en-GB" sz="1800" dirty="0" smtClean="0"/>
              <a:t>Jean-Paul Sartre, </a:t>
            </a:r>
            <a:r>
              <a:rPr lang="en-GB" sz="1800" i="1" dirty="0"/>
              <a:t>What is Literature?</a:t>
            </a:r>
            <a:r>
              <a:rPr lang="en-GB" sz="1800" i="1" dirty="0" smtClean="0"/>
              <a:t> </a:t>
            </a:r>
            <a:r>
              <a:rPr lang="en-GB" sz="1800" dirty="0" smtClean="0"/>
              <a:t>(1948; </a:t>
            </a:r>
            <a:r>
              <a:rPr lang="en-GB" sz="1800" dirty="0" err="1" smtClean="0"/>
              <a:t>repr</a:t>
            </a:r>
            <a:r>
              <a:rPr lang="en-GB" sz="1800" dirty="0" smtClean="0"/>
              <a:t>. 2010, Oxon: Routledge Classics) 	163</a:t>
            </a:r>
            <a:r>
              <a:rPr lang="en-GB" sz="1800" dirty="0"/>
              <a:t>-</a:t>
            </a:r>
            <a:r>
              <a:rPr lang="en-GB" sz="1800" dirty="0" smtClean="0"/>
              <a:t>164. </a:t>
            </a:r>
          </a:p>
          <a:p>
            <a:pPr marL="514350" indent="-514350">
              <a:buFont typeface="+mj-lt"/>
              <a:buAutoNum type="arabicPeriod"/>
            </a:pPr>
            <a:r>
              <a:rPr lang="en-GB" sz="1800" dirty="0" smtClean="0"/>
              <a:t>Jean</a:t>
            </a:r>
            <a:r>
              <a:rPr lang="en-GB" sz="1800" dirty="0"/>
              <a:t>-Paul Sartre, </a:t>
            </a:r>
            <a:r>
              <a:rPr lang="en-GB" sz="1800" i="1" dirty="0"/>
              <a:t>Critique of Dialectical Reason, </a:t>
            </a:r>
            <a:r>
              <a:rPr lang="en-GB" sz="1800" dirty="0"/>
              <a:t>trans. Alan Sheridan-Smith</a:t>
            </a:r>
            <a:r>
              <a:rPr lang="en-GB" sz="1800" i="1" dirty="0"/>
              <a:t> </a:t>
            </a:r>
            <a:r>
              <a:rPr lang="en-GB" sz="1800" i="1" dirty="0" smtClean="0"/>
              <a:t>	</a:t>
            </a:r>
            <a:r>
              <a:rPr lang="en-GB" sz="1800" dirty="0" smtClean="0"/>
              <a:t>(</a:t>
            </a:r>
            <a:r>
              <a:rPr lang="en-GB" sz="1800" dirty="0"/>
              <a:t>1976; </a:t>
            </a:r>
            <a:r>
              <a:rPr lang="en-GB" sz="1800" dirty="0" err="1"/>
              <a:t>repr</a:t>
            </a:r>
            <a:r>
              <a:rPr lang="en-GB" sz="1800" dirty="0" smtClean="0"/>
              <a:t>. 2004, </a:t>
            </a:r>
            <a:r>
              <a:rPr lang="en-GB" sz="1800" dirty="0"/>
              <a:t>London: </a:t>
            </a:r>
            <a:r>
              <a:rPr lang="en-GB" sz="1800" dirty="0" smtClean="0"/>
              <a:t>Verso) 191.</a:t>
            </a:r>
          </a:p>
          <a:p>
            <a:pPr marL="514350" indent="-514350">
              <a:buFont typeface="+mj-lt"/>
              <a:buAutoNum type="arabicPeriod"/>
            </a:pPr>
            <a:r>
              <a:rPr lang="en-GB" sz="1800" dirty="0" smtClean="0"/>
              <a:t>Ibid., </a:t>
            </a:r>
            <a:r>
              <a:rPr lang="en-US" sz="1800" dirty="0" smtClean="0"/>
              <a:t> 808. </a:t>
            </a:r>
          </a:p>
          <a:p>
            <a:pPr marL="514350" indent="-514350">
              <a:buFont typeface="+mj-lt"/>
              <a:buAutoNum type="arabicPeriod"/>
            </a:pPr>
            <a:r>
              <a:rPr lang="en-US" sz="1800" dirty="0" smtClean="0"/>
              <a:t> </a:t>
            </a:r>
            <a:r>
              <a:rPr lang="en-GB" sz="1800" dirty="0"/>
              <a:t>Jean-Paul Sartre, </a:t>
            </a:r>
            <a:r>
              <a:rPr lang="en-GB" sz="1800" i="1" dirty="0"/>
              <a:t>Being and </a:t>
            </a:r>
            <a:r>
              <a:rPr lang="en-GB" sz="1800" i="1" dirty="0" smtClean="0"/>
              <a:t>Nothingness, </a:t>
            </a:r>
            <a:r>
              <a:rPr lang="en-GB" sz="1800" dirty="0"/>
              <a:t>trans. Hazel E. Barnes (1958; </a:t>
            </a:r>
            <a:r>
              <a:rPr lang="en-GB" sz="1800" dirty="0" err="1"/>
              <a:t>repr</a:t>
            </a:r>
            <a:r>
              <a:rPr lang="en-GB" sz="1800" dirty="0"/>
              <a:t>. </a:t>
            </a:r>
            <a:r>
              <a:rPr lang="en-GB" sz="1800" dirty="0" smtClean="0"/>
              <a:t>	London</a:t>
            </a:r>
            <a:r>
              <a:rPr lang="en-GB" sz="1800" dirty="0"/>
              <a:t>: Routledge, 2003) </a:t>
            </a:r>
            <a:r>
              <a:rPr lang="en-GB" sz="1800" dirty="0" smtClean="0"/>
              <a:t>98. </a:t>
            </a:r>
            <a:endParaRPr lang="en-US" sz="1800" dirty="0" smtClean="0"/>
          </a:p>
          <a:p>
            <a:pPr marL="514350" indent="-514350">
              <a:buFont typeface="+mj-lt"/>
              <a:buAutoNum type="arabicPeriod"/>
            </a:pPr>
            <a:r>
              <a:rPr lang="en-GB" sz="1800" dirty="0" smtClean="0"/>
              <a:t>Ibid. 164. </a:t>
            </a:r>
          </a:p>
          <a:p>
            <a:pPr marL="514350" indent="-514350">
              <a:buFont typeface="+mj-lt"/>
              <a:buAutoNum type="arabicPeriod"/>
            </a:pPr>
            <a:r>
              <a:rPr lang="en-GB" sz="1800" dirty="0" smtClean="0"/>
              <a:t>Ibid. 286.</a:t>
            </a:r>
          </a:p>
          <a:p>
            <a:pPr marL="514350" indent="-514350">
              <a:buFont typeface="+mj-lt"/>
              <a:buAutoNum type="arabicPeriod"/>
            </a:pPr>
            <a:r>
              <a:rPr lang="en-GB" sz="1800" dirty="0" smtClean="0"/>
              <a:t>Jean-Paul Sartre, </a:t>
            </a:r>
            <a:r>
              <a:rPr lang="en-GB" sz="1800" i="1" dirty="0" smtClean="0"/>
              <a:t>Existentialism and Humanism, </a:t>
            </a:r>
            <a:r>
              <a:rPr lang="en-GB" sz="1800" dirty="0" smtClean="0"/>
              <a:t>(1948; </a:t>
            </a:r>
            <a:r>
              <a:rPr lang="en-GB" sz="1800" dirty="0" err="1" smtClean="0"/>
              <a:t>repr</a:t>
            </a:r>
            <a:r>
              <a:rPr lang="en-GB" sz="1800" dirty="0" smtClean="0"/>
              <a:t>. 1973, London: 	Methuen) 45.</a:t>
            </a:r>
          </a:p>
          <a:p>
            <a:pPr marL="514350" indent="-514350">
              <a:buFont typeface="+mj-lt"/>
              <a:buAutoNum type="arabicPeriod"/>
            </a:pPr>
            <a:r>
              <a:rPr lang="en-US" sz="1800" dirty="0" smtClean="0"/>
              <a:t>Jean-Paul Sartre, </a:t>
            </a:r>
            <a:r>
              <a:rPr lang="en-US" sz="1800" i="1" dirty="0" smtClean="0"/>
              <a:t>Critique of Dialectical Reason, </a:t>
            </a:r>
            <a:r>
              <a:rPr lang="en-US" sz="1800" dirty="0" smtClean="0"/>
              <a:t>345.</a:t>
            </a:r>
            <a:endParaRPr lang="en-US" sz="1800" dirty="0"/>
          </a:p>
          <a:p>
            <a:pPr marL="514350" lvl="0" indent="-514350">
              <a:buFont typeface="+mj-lt"/>
              <a:buAutoNum type="arabicPeriod"/>
            </a:pPr>
            <a:r>
              <a:rPr lang="en-GB" sz="1800" dirty="0" smtClean="0"/>
              <a:t>David </a:t>
            </a:r>
            <a:r>
              <a:rPr lang="en-GB" sz="1800" dirty="0" err="1"/>
              <a:t>Detmer</a:t>
            </a:r>
            <a:r>
              <a:rPr lang="en-GB" sz="1800" dirty="0"/>
              <a:t>,  ‘Sartre on Freedom and Education’, </a:t>
            </a:r>
            <a:r>
              <a:rPr lang="en-GB" sz="1800" i="1" dirty="0"/>
              <a:t>Sartre Studies International </a:t>
            </a:r>
            <a:r>
              <a:rPr lang="en-GB" sz="1800" i="1" dirty="0" smtClean="0"/>
              <a:t>	</a:t>
            </a:r>
            <a:r>
              <a:rPr lang="en-GB" sz="1800" dirty="0" smtClean="0"/>
              <a:t>11</a:t>
            </a:r>
            <a:r>
              <a:rPr lang="en-GB" sz="1800" dirty="0"/>
              <a:t>, no.1 &amp; 2 (2005): 78-90 here 85</a:t>
            </a:r>
            <a:r>
              <a:rPr lang="en-GB" sz="1800" dirty="0" smtClean="0"/>
              <a:t>.</a:t>
            </a:r>
          </a:p>
          <a:p>
            <a:pPr marL="514350" indent="-514350">
              <a:buFont typeface="+mj-lt"/>
              <a:buAutoNum type="arabicPeriod"/>
            </a:pPr>
            <a:r>
              <a:rPr lang="en-GB" sz="1800" dirty="0" err="1"/>
              <a:t>Jérôme</a:t>
            </a:r>
            <a:r>
              <a:rPr lang="en-GB" sz="1800" dirty="0"/>
              <a:t> Ballet, Jean-Luc Dubois and François-</a:t>
            </a:r>
            <a:r>
              <a:rPr lang="en-GB" sz="1800" dirty="0" err="1"/>
              <a:t>Régis</a:t>
            </a:r>
            <a:r>
              <a:rPr lang="en-GB" sz="1800" dirty="0"/>
              <a:t> </a:t>
            </a:r>
            <a:r>
              <a:rPr lang="en-GB" sz="1800" dirty="0" err="1"/>
              <a:t>Mahieu</a:t>
            </a:r>
            <a:r>
              <a:rPr lang="en-GB" sz="1800" dirty="0"/>
              <a:t>, ‘Responsibility for </a:t>
            </a:r>
            <a:r>
              <a:rPr lang="en-GB" sz="1800" dirty="0" smtClean="0"/>
              <a:t>	Each </a:t>
            </a:r>
            <a:r>
              <a:rPr lang="en-GB" sz="1800" dirty="0"/>
              <a:t>Other’s Freedom: Agency as the Source of Collective Capability’, </a:t>
            </a:r>
            <a:r>
              <a:rPr lang="en-GB" sz="1800" dirty="0" smtClean="0"/>
              <a:t>	</a:t>
            </a:r>
            <a:r>
              <a:rPr lang="en-GB" sz="1800" i="1" dirty="0" smtClean="0"/>
              <a:t>Journal </a:t>
            </a:r>
            <a:r>
              <a:rPr lang="en-GB" sz="1800" i="1" dirty="0"/>
              <a:t>of Human Development </a:t>
            </a:r>
            <a:r>
              <a:rPr lang="en-GB" sz="1800" dirty="0"/>
              <a:t>8, no.2 (2007) 191</a:t>
            </a:r>
            <a:r>
              <a:rPr lang="en-GB" sz="1800" dirty="0" smtClean="0"/>
              <a:t>.</a:t>
            </a:r>
          </a:p>
          <a:p>
            <a:pPr marL="514350" indent="-514350">
              <a:buFont typeface="+mj-lt"/>
              <a:buAutoNum type="arabicPeriod"/>
            </a:pPr>
            <a:r>
              <a:rPr lang="en-GB" sz="1800" dirty="0" smtClean="0"/>
              <a:t>Jean-Paul Sartre, </a:t>
            </a:r>
            <a:r>
              <a:rPr lang="en-GB" sz="1800" i="1" dirty="0" smtClean="0"/>
              <a:t>Existentialism and Humanism, </a:t>
            </a:r>
            <a:r>
              <a:rPr lang="en-GB" sz="1800" dirty="0" smtClean="0"/>
              <a:t>47.</a:t>
            </a:r>
          </a:p>
          <a:p>
            <a:pPr marL="0" indent="0">
              <a:buNone/>
            </a:pPr>
            <a:endParaRPr lang="en-GB" sz="1800" dirty="0"/>
          </a:p>
          <a:p>
            <a:pPr marL="514350" lvl="0" indent="-514350">
              <a:buFont typeface="+mj-lt"/>
              <a:buAutoNum type="arabicPeriod"/>
            </a:pPr>
            <a:endParaRPr lang="en-GB" sz="2400" dirty="0"/>
          </a:p>
          <a:p>
            <a:pPr marL="514350" indent="-514350">
              <a:buFont typeface="+mj-lt"/>
              <a:buAutoNum type="arabicPeriod"/>
            </a:pPr>
            <a:endParaRPr lang="en-GB" sz="2200" dirty="0" smtClean="0"/>
          </a:p>
          <a:p>
            <a:pPr marL="514350" indent="-514350">
              <a:buFont typeface="+mj-lt"/>
              <a:buAutoNum type="arabicPeriod"/>
            </a:pPr>
            <a:endParaRPr lang="en-GB" sz="2200" dirty="0" smtClean="0"/>
          </a:p>
          <a:p>
            <a:pPr marL="514350" indent="-514350">
              <a:buFont typeface="+mj-lt"/>
              <a:buAutoNum type="arabicPeriod"/>
            </a:pPr>
            <a:endParaRPr lang="en-GB"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630850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143000"/>
            <a:ext cx="8229600" cy="5277162"/>
          </a:xfrm>
        </p:spPr>
        <p:txBody>
          <a:bodyPr>
            <a:normAutofit fontScale="92500"/>
          </a:bodyPr>
          <a:lstStyle/>
          <a:p>
            <a:pPr marL="0" indent="0">
              <a:buNone/>
            </a:pPr>
            <a:r>
              <a:rPr lang="en-US" sz="1800" dirty="0" smtClean="0"/>
              <a:t>12.  Jean-Paul Sartre, </a:t>
            </a:r>
            <a:r>
              <a:rPr lang="en-US" sz="1800" i="1" dirty="0" smtClean="0"/>
              <a:t>BN, </a:t>
            </a:r>
            <a:r>
              <a:rPr lang="en-US" sz="1800" dirty="0" smtClean="0"/>
              <a:t>92.</a:t>
            </a:r>
          </a:p>
          <a:p>
            <a:pPr marL="0" indent="0">
              <a:buNone/>
            </a:pPr>
            <a:r>
              <a:rPr lang="en-US" sz="1800" dirty="0" smtClean="0"/>
              <a:t>13.  </a:t>
            </a:r>
            <a:r>
              <a:rPr lang="en-GB" sz="1800" dirty="0" smtClean="0"/>
              <a:t>David </a:t>
            </a:r>
            <a:r>
              <a:rPr lang="en-GB" sz="1800" dirty="0" err="1"/>
              <a:t>Detmer</a:t>
            </a:r>
            <a:r>
              <a:rPr lang="en-GB" sz="1800" dirty="0"/>
              <a:t>, </a:t>
            </a:r>
            <a:r>
              <a:rPr lang="en-GB" sz="1800" i="1" dirty="0"/>
              <a:t>Freedom as a Value, </a:t>
            </a:r>
            <a:r>
              <a:rPr lang="en-GB" sz="1800" dirty="0"/>
              <a:t>(1988; La Salle, Illinois: Open Court) 37. </a:t>
            </a:r>
            <a:endParaRPr lang="en-GB" sz="1800" dirty="0" smtClean="0"/>
          </a:p>
          <a:p>
            <a:pPr>
              <a:buAutoNum type="arabicPeriod" startAt="14"/>
            </a:pPr>
            <a:r>
              <a:rPr lang="en-GB" sz="1800" dirty="0" smtClean="0"/>
              <a:t>Jean-Paul Sartre, </a:t>
            </a:r>
            <a:r>
              <a:rPr lang="en-GB" sz="1800" i="1" dirty="0" smtClean="0"/>
              <a:t>Existentialism and Humanism, </a:t>
            </a:r>
            <a:r>
              <a:rPr lang="en-GB" sz="1800" dirty="0"/>
              <a:t>38 </a:t>
            </a:r>
            <a:r>
              <a:rPr lang="en-GB" sz="1800" dirty="0" smtClean="0"/>
              <a:t>.</a:t>
            </a:r>
          </a:p>
          <a:p>
            <a:pPr>
              <a:buAutoNum type="arabicPeriod" startAt="14"/>
            </a:pPr>
            <a:r>
              <a:rPr lang="en-GB" sz="1800" dirty="0" err="1" smtClean="0"/>
              <a:t>Nel</a:t>
            </a:r>
            <a:r>
              <a:rPr lang="en-GB" sz="1800" dirty="0" smtClean="0"/>
              <a:t> </a:t>
            </a:r>
            <a:r>
              <a:rPr lang="en-GB" sz="1800" dirty="0" err="1" smtClean="0"/>
              <a:t>Noddings</a:t>
            </a:r>
            <a:r>
              <a:rPr lang="en-GB" sz="1800" dirty="0" smtClean="0"/>
              <a:t>, </a:t>
            </a:r>
            <a:r>
              <a:rPr lang="en-GB" sz="1800" i="1" dirty="0" smtClean="0"/>
              <a:t>Philosophy of Education – 4</a:t>
            </a:r>
            <a:r>
              <a:rPr lang="en-GB" sz="1800" i="1" baseline="30000" dirty="0" smtClean="0"/>
              <a:t>th</a:t>
            </a:r>
            <a:r>
              <a:rPr lang="en-GB" sz="1800" i="1" dirty="0" smtClean="0"/>
              <a:t> Edition </a:t>
            </a:r>
            <a:r>
              <a:rPr lang="en-GB" sz="1800" dirty="0" smtClean="0"/>
              <a:t>(2016) Boulder</a:t>
            </a:r>
            <a:r>
              <a:rPr lang="en-GB" sz="1800" dirty="0"/>
              <a:t>:</a:t>
            </a:r>
            <a:r>
              <a:rPr lang="en-GB" sz="1800" dirty="0" smtClean="0"/>
              <a:t> Colorado</a:t>
            </a:r>
          </a:p>
          <a:p>
            <a:pPr>
              <a:buAutoNum type="arabicPeriod" startAt="14"/>
            </a:pPr>
            <a:r>
              <a:rPr lang="en-GB" sz="1800" dirty="0" err="1" smtClean="0"/>
              <a:t>Caddeo</a:t>
            </a:r>
            <a:r>
              <a:rPr lang="en-GB" sz="1800" dirty="0" smtClean="0"/>
              <a:t>  (2014)</a:t>
            </a:r>
          </a:p>
          <a:p>
            <a:pPr marL="0" indent="0">
              <a:buNone/>
            </a:pPr>
            <a:r>
              <a:rPr lang="en-GB" sz="1800" dirty="0" smtClean="0"/>
              <a:t>17. Michel Foucault, in </a:t>
            </a:r>
            <a:r>
              <a:rPr lang="en-GB" sz="1800" i="1" dirty="0" smtClean="0"/>
              <a:t>The Foucault Reader, </a:t>
            </a:r>
            <a:r>
              <a:rPr lang="en-GB" sz="1800" dirty="0" smtClean="0"/>
              <a:t>ed. Paul Rabinow (1984; </a:t>
            </a:r>
            <a:r>
              <a:rPr lang="en-GB" sz="1800" dirty="0" err="1" smtClean="0"/>
              <a:t>repr</a:t>
            </a:r>
            <a:r>
              <a:rPr lang="en-GB" sz="1800" dirty="0" smtClean="0"/>
              <a:t>. 1991,   </a:t>
            </a:r>
          </a:p>
          <a:p>
            <a:pPr marL="0" indent="0">
              <a:buNone/>
            </a:pPr>
            <a:r>
              <a:rPr lang="en-GB" sz="1800" dirty="0"/>
              <a:t> </a:t>
            </a:r>
            <a:r>
              <a:rPr lang="en-GB" sz="1800" dirty="0" smtClean="0"/>
              <a:t>     London</a:t>
            </a:r>
            <a:r>
              <a:rPr lang="en-GB" sz="1800" dirty="0"/>
              <a:t>: Penguin) 118. </a:t>
            </a:r>
            <a:endParaRPr lang="en-GB" sz="1800" dirty="0" smtClean="0"/>
          </a:p>
          <a:p>
            <a:pPr marL="0" lvl="0" indent="0">
              <a:buNone/>
            </a:pPr>
            <a:r>
              <a:rPr lang="en-GB" sz="1800" dirty="0" smtClean="0"/>
              <a:t>18.  Michel Foucault, </a:t>
            </a:r>
            <a:r>
              <a:rPr lang="en-GB" sz="1800" dirty="0"/>
              <a:t>‘Technologies of the Self’ in , </a:t>
            </a:r>
            <a:r>
              <a:rPr lang="en-GB" sz="1800" i="1" dirty="0"/>
              <a:t>Technologies of the Self: A seminar  </a:t>
            </a:r>
            <a:r>
              <a:rPr lang="en-GB" sz="1800" i="1" dirty="0" smtClean="0"/>
              <a:t>  	with Michel </a:t>
            </a:r>
            <a:r>
              <a:rPr lang="en-GB" sz="1800" i="1" dirty="0"/>
              <a:t>Foucault, </a:t>
            </a:r>
            <a:r>
              <a:rPr lang="en-GB" sz="1800" dirty="0"/>
              <a:t>eds. Luther H. Martin, Huck </a:t>
            </a:r>
            <a:r>
              <a:rPr lang="en-GB" sz="1800" dirty="0" err="1"/>
              <a:t>Gutman</a:t>
            </a:r>
            <a:r>
              <a:rPr lang="en-GB" sz="1800" dirty="0"/>
              <a:t> and Patrick H. </a:t>
            </a:r>
            <a:r>
              <a:rPr lang="en-GB" sz="1800" dirty="0" smtClean="0"/>
              <a:t>	Hutton </a:t>
            </a:r>
            <a:r>
              <a:rPr lang="en-GB" sz="1800" dirty="0"/>
              <a:t>(1988; Massachusetts: University of </a:t>
            </a:r>
            <a:r>
              <a:rPr lang="en-GB" sz="1800" dirty="0" err="1"/>
              <a:t>Massachussetts</a:t>
            </a:r>
            <a:r>
              <a:rPr lang="en-GB" sz="1800" dirty="0"/>
              <a:t>), pp. 16-49. </a:t>
            </a:r>
            <a:endParaRPr lang="en-GB" sz="1800" dirty="0" smtClean="0"/>
          </a:p>
          <a:p>
            <a:pPr marL="0" indent="0">
              <a:buNone/>
            </a:pPr>
            <a:r>
              <a:rPr lang="en-GB" sz="1800" dirty="0" smtClean="0"/>
              <a:t>19.  Michel Foucault, </a:t>
            </a:r>
            <a:r>
              <a:rPr lang="en-GB" sz="1800" i="1" dirty="0" smtClean="0"/>
              <a:t>The Hermeneutics of the Subject: Lectures at the College de    	France, </a:t>
            </a:r>
            <a:r>
              <a:rPr lang="en-GB" sz="1800" dirty="0" smtClean="0"/>
              <a:t>ed.   Arnold I. Davidson,</a:t>
            </a:r>
            <a:r>
              <a:rPr lang="en-GB" sz="1800" i="1" dirty="0" smtClean="0"/>
              <a:t> </a:t>
            </a:r>
            <a:r>
              <a:rPr lang="en-GB" sz="1800" dirty="0" smtClean="0"/>
              <a:t>trans. Graham </a:t>
            </a:r>
            <a:r>
              <a:rPr lang="en-GB" sz="1800" dirty="0" err="1" smtClean="0"/>
              <a:t>Burchell</a:t>
            </a:r>
            <a:r>
              <a:rPr lang="en-GB" sz="1800" dirty="0" smtClean="0"/>
              <a:t> (2005, New York: 	Picador) 164.</a:t>
            </a:r>
          </a:p>
          <a:p>
            <a:pPr marL="0" lvl="0" indent="0">
              <a:buNone/>
            </a:pPr>
            <a:r>
              <a:rPr lang="en-GB" sz="1800" dirty="0" smtClean="0"/>
              <a:t>20. Michel Foucault, </a:t>
            </a:r>
            <a:r>
              <a:rPr lang="en-GB" sz="1800" i="1" dirty="0" smtClean="0"/>
              <a:t> </a:t>
            </a:r>
            <a:r>
              <a:rPr lang="en-GB" sz="1800" dirty="0"/>
              <a:t>‘On the Genealogy of Ethics: An Overview of Work in Progress’ in </a:t>
            </a:r>
            <a:r>
              <a:rPr lang="en-GB" sz="1800" dirty="0" smtClean="0"/>
              <a:t>	</a:t>
            </a:r>
            <a:r>
              <a:rPr lang="en-GB" sz="1800" i="1" dirty="0" smtClean="0"/>
              <a:t>The   Foucault </a:t>
            </a:r>
            <a:r>
              <a:rPr lang="en-GB" sz="1800" i="1" dirty="0"/>
              <a:t>Reader, </a:t>
            </a:r>
            <a:r>
              <a:rPr lang="en-GB" sz="1800" dirty="0"/>
              <a:t>ed. Paul Rabinow (1986; </a:t>
            </a:r>
            <a:r>
              <a:rPr lang="en-GB" sz="1800" dirty="0" err="1"/>
              <a:t>repr</a:t>
            </a:r>
            <a:r>
              <a:rPr lang="en-GB" sz="1800" dirty="0"/>
              <a:t>., London: Penguin, </a:t>
            </a:r>
            <a:r>
              <a:rPr lang="en-GB" sz="1800" dirty="0" smtClean="0"/>
              <a:t>	1991</a:t>
            </a:r>
            <a:r>
              <a:rPr lang="en-GB" sz="1800" dirty="0"/>
              <a:t>), </a:t>
            </a:r>
            <a:r>
              <a:rPr lang="en-GB" sz="1800" dirty="0" smtClean="0"/>
              <a:t>	351.</a:t>
            </a:r>
          </a:p>
          <a:p>
            <a:pPr marL="0" lvl="0" indent="0">
              <a:buNone/>
            </a:pPr>
            <a:r>
              <a:rPr lang="en-GB" sz="1800" dirty="0" smtClean="0"/>
              <a:t>21. Michel </a:t>
            </a:r>
            <a:r>
              <a:rPr lang="en-GB" sz="1800" dirty="0"/>
              <a:t>Foucault, </a:t>
            </a:r>
            <a:r>
              <a:rPr lang="en-GB" sz="1800" i="1" dirty="0"/>
              <a:t>The Hermeneutics of the Subject: Lectures at the College de </a:t>
            </a:r>
            <a:r>
              <a:rPr lang="en-GB" sz="1800" i="1" dirty="0" smtClean="0"/>
              <a:t>	France</a:t>
            </a:r>
            <a:r>
              <a:rPr lang="en-GB" sz="1800" i="1" dirty="0"/>
              <a:t>, </a:t>
            </a:r>
            <a:r>
              <a:rPr lang="en-GB" sz="1800" i="1" dirty="0" smtClean="0"/>
              <a:t>	</a:t>
            </a:r>
            <a:r>
              <a:rPr lang="en-GB" sz="1800" dirty="0" smtClean="0"/>
              <a:t>ed</a:t>
            </a:r>
            <a:r>
              <a:rPr lang="en-GB" sz="1800" dirty="0"/>
              <a:t>. Arnold I. Davidson,</a:t>
            </a:r>
            <a:r>
              <a:rPr lang="en-GB" sz="1800" i="1" dirty="0"/>
              <a:t> </a:t>
            </a:r>
            <a:r>
              <a:rPr lang="en-GB" sz="1800" dirty="0"/>
              <a:t>trans. Graham </a:t>
            </a:r>
            <a:r>
              <a:rPr lang="en-GB" sz="1800" dirty="0" err="1"/>
              <a:t>Burchell</a:t>
            </a:r>
            <a:r>
              <a:rPr lang="en-GB" sz="1800" dirty="0"/>
              <a:t> (2005, New York: Picador) </a:t>
            </a:r>
            <a:r>
              <a:rPr lang="en-GB" sz="1800" dirty="0" smtClean="0"/>
              <a:t>133.</a:t>
            </a:r>
          </a:p>
          <a:p>
            <a:pPr marL="0" lvl="0" indent="0">
              <a:buNone/>
            </a:pPr>
            <a:endParaRPr lang="en-GB" sz="1800" dirty="0"/>
          </a:p>
          <a:p>
            <a:pPr>
              <a:buFont typeface="Arial" pitchFamily="34" charset="0"/>
              <a:buAutoNum type="arabicPeriod" startAt="16"/>
            </a:pPr>
            <a:endParaRPr lang="en-GB" sz="1800" dirty="0"/>
          </a:p>
          <a:p>
            <a:pPr lvl="0">
              <a:buAutoNum type="arabicPeriod" startAt="16"/>
            </a:pPr>
            <a:endParaRPr lang="en-GB" sz="1800" dirty="0" smtClean="0"/>
          </a:p>
          <a:p>
            <a:pPr lvl="0">
              <a:buAutoNum type="arabicPeriod" startAt="16"/>
            </a:pPr>
            <a:endParaRPr lang="en-GB" sz="1800" dirty="0" smtClean="0"/>
          </a:p>
          <a:p>
            <a:pPr lvl="0">
              <a:buAutoNum type="arabicPeriod" startAt="16"/>
            </a:pPr>
            <a:endParaRPr lang="en-GB" sz="1800" dirty="0"/>
          </a:p>
          <a:p>
            <a:pPr marL="0" indent="0">
              <a:buNone/>
            </a:pPr>
            <a:endParaRPr lang="en-GB" sz="18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88098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lvl="0" indent="0">
              <a:buNone/>
            </a:pPr>
            <a:r>
              <a:rPr lang="en-US" sz="1800" dirty="0" smtClean="0"/>
              <a:t>22.   </a:t>
            </a:r>
            <a:r>
              <a:rPr lang="en-GB" sz="1800" dirty="0" smtClean="0"/>
              <a:t>Stanley </a:t>
            </a:r>
            <a:r>
              <a:rPr lang="en-GB" sz="1800" dirty="0" err="1"/>
              <a:t>Aronowitz</a:t>
            </a:r>
            <a:r>
              <a:rPr lang="en-GB" sz="1800" dirty="0"/>
              <a:t> and Henry A. Giroux, </a:t>
            </a:r>
            <a:r>
              <a:rPr lang="en-GB" sz="1800" i="1" dirty="0"/>
              <a:t>Postmodern Education </a:t>
            </a:r>
            <a:r>
              <a:rPr lang="en-GB" sz="1800" dirty="0"/>
              <a:t>(1991, </a:t>
            </a:r>
            <a:r>
              <a:rPr lang="en-GB" sz="1800" dirty="0" err="1"/>
              <a:t>repr</a:t>
            </a:r>
            <a:r>
              <a:rPr lang="en-GB" sz="1800" dirty="0"/>
              <a:t>. 1997, </a:t>
            </a:r>
            <a:r>
              <a:rPr lang="en-GB" sz="1800" dirty="0" smtClean="0"/>
              <a:t>	Minneapolis</a:t>
            </a:r>
            <a:r>
              <a:rPr lang="en-GB" sz="1800" dirty="0"/>
              <a:t>: University of Minnesota) 124</a:t>
            </a:r>
            <a:r>
              <a:rPr lang="en-GB" sz="1800" dirty="0" smtClean="0"/>
              <a:t>.</a:t>
            </a:r>
          </a:p>
          <a:p>
            <a:pPr marL="0" lvl="0" indent="0">
              <a:buNone/>
            </a:pPr>
            <a:r>
              <a:rPr lang="en-GB" sz="1800" dirty="0" smtClean="0"/>
              <a:t>23.   </a:t>
            </a:r>
            <a:r>
              <a:rPr lang="en-GB" sz="1800" dirty="0"/>
              <a:t>Peter </a:t>
            </a:r>
            <a:r>
              <a:rPr lang="en-GB" sz="1800" dirty="0" err="1"/>
              <a:t>Hallward</a:t>
            </a:r>
            <a:r>
              <a:rPr lang="en-GB" sz="1800" dirty="0"/>
              <a:t>, ‘Staging Equality: </a:t>
            </a:r>
            <a:r>
              <a:rPr lang="en-GB" sz="1800" dirty="0" err="1"/>
              <a:t>Rancière’s</a:t>
            </a:r>
            <a:r>
              <a:rPr lang="en-GB" sz="1800" dirty="0"/>
              <a:t> </a:t>
            </a:r>
            <a:r>
              <a:rPr lang="en-GB" sz="1800" dirty="0" err="1"/>
              <a:t>Theatocracy</a:t>
            </a:r>
            <a:r>
              <a:rPr lang="en-GB" sz="1800" dirty="0"/>
              <a:t> and the Limits of  </a:t>
            </a:r>
            <a:r>
              <a:rPr lang="en-GB" sz="1800" dirty="0" smtClean="0"/>
              <a:t> 	Anarchic </a:t>
            </a:r>
            <a:r>
              <a:rPr lang="en-GB" sz="1800" dirty="0"/>
              <a:t>Equality’ in </a:t>
            </a:r>
            <a:r>
              <a:rPr lang="en-GB" sz="1800" i="1" dirty="0"/>
              <a:t>Jacques Rancière: History Politics Aesthetics, </a:t>
            </a:r>
            <a:r>
              <a:rPr lang="en-GB" sz="1800" dirty="0"/>
              <a:t>eds. </a:t>
            </a:r>
            <a:r>
              <a:rPr lang="en-GB" sz="1800" dirty="0" smtClean="0"/>
              <a:t>	Gabriel </a:t>
            </a:r>
            <a:r>
              <a:rPr lang="en-GB" sz="1800" dirty="0" err="1"/>
              <a:t>Rockhill</a:t>
            </a:r>
            <a:r>
              <a:rPr lang="en-GB" sz="1800" dirty="0"/>
              <a:t> and Philip Watts (2009; Durham and London: Duke </a:t>
            </a:r>
            <a:r>
              <a:rPr lang="en-GB" sz="1800" dirty="0" smtClean="0"/>
              <a:t>	University </a:t>
            </a:r>
            <a:r>
              <a:rPr lang="en-GB" sz="1800" dirty="0"/>
              <a:t>Press) </a:t>
            </a:r>
            <a:r>
              <a:rPr lang="en-GB" sz="1800" dirty="0" smtClean="0"/>
              <a:t>152.</a:t>
            </a:r>
          </a:p>
          <a:p>
            <a:pPr marL="0" lvl="0" indent="0">
              <a:buNone/>
            </a:pPr>
            <a:r>
              <a:rPr lang="en-GB" sz="1800" dirty="0" smtClean="0"/>
              <a:t>24. Jacques </a:t>
            </a:r>
            <a:r>
              <a:rPr lang="en-GB" sz="1800" dirty="0"/>
              <a:t>Rancière, </a:t>
            </a:r>
            <a:r>
              <a:rPr lang="en-GB" sz="1800" i="1" dirty="0"/>
              <a:t>The Ignorant Schoolmaster, </a:t>
            </a:r>
            <a:r>
              <a:rPr lang="en-GB" sz="1800" dirty="0"/>
              <a:t>trans. Kristin Ross (1991; Stanford: </a:t>
            </a:r>
            <a:r>
              <a:rPr lang="en-GB" sz="1800" dirty="0" smtClean="0"/>
              <a:t>	Stanford </a:t>
            </a:r>
            <a:r>
              <a:rPr lang="en-GB" sz="1800" dirty="0"/>
              <a:t>University Press) </a:t>
            </a:r>
            <a:r>
              <a:rPr lang="en-GB" sz="1800" dirty="0" smtClean="0"/>
              <a:t>52.  </a:t>
            </a:r>
          </a:p>
          <a:p>
            <a:pPr>
              <a:buAutoNum type="arabicPeriod" startAt="25"/>
            </a:pPr>
            <a:r>
              <a:rPr lang="en-GB" sz="1800" dirty="0" smtClean="0"/>
              <a:t>Ibid.</a:t>
            </a:r>
            <a:r>
              <a:rPr lang="en-GB" sz="1800" i="1" dirty="0" smtClean="0"/>
              <a:t>, </a:t>
            </a:r>
            <a:r>
              <a:rPr lang="en-GB" sz="1800" dirty="0"/>
              <a:t>9</a:t>
            </a:r>
            <a:r>
              <a:rPr lang="en-GB" sz="1800" dirty="0" smtClean="0"/>
              <a:t>.</a:t>
            </a:r>
          </a:p>
          <a:p>
            <a:pPr>
              <a:buAutoNum type="arabicPeriod" startAt="25"/>
            </a:pPr>
            <a:r>
              <a:rPr lang="en-GB" sz="1800" dirty="0"/>
              <a:t>Charles Bingham, </a:t>
            </a:r>
            <a:r>
              <a:rPr lang="en-GB" sz="1800" dirty="0" err="1"/>
              <a:t>Gert</a:t>
            </a:r>
            <a:r>
              <a:rPr lang="en-GB" sz="1800" dirty="0"/>
              <a:t> </a:t>
            </a:r>
            <a:r>
              <a:rPr lang="en-GB" sz="1800" dirty="0" err="1"/>
              <a:t>Biesta</a:t>
            </a:r>
            <a:r>
              <a:rPr lang="en-GB" sz="1800" dirty="0"/>
              <a:t> and Jacques Rancière, </a:t>
            </a:r>
            <a:r>
              <a:rPr lang="en-GB" sz="1800" i="1" dirty="0"/>
              <a:t>Education, Truth, </a:t>
            </a:r>
            <a:r>
              <a:rPr lang="en-GB" sz="1800" i="1" dirty="0" smtClean="0"/>
              <a:t>	Emancipation </a:t>
            </a:r>
            <a:r>
              <a:rPr lang="en-GB" sz="1800" dirty="0"/>
              <a:t>(2010, London: Continuum) </a:t>
            </a:r>
            <a:r>
              <a:rPr lang="en-GB" sz="1800" dirty="0" smtClean="0"/>
              <a:t>26.</a:t>
            </a:r>
          </a:p>
          <a:p>
            <a:pPr marL="0" lvl="0" indent="0">
              <a:buNone/>
            </a:pPr>
            <a:r>
              <a:rPr lang="en-GB" sz="1800" dirty="0" smtClean="0"/>
              <a:t>27. Peter </a:t>
            </a:r>
            <a:r>
              <a:rPr lang="en-GB" sz="1800" dirty="0" err="1"/>
              <a:t>Hallward</a:t>
            </a:r>
            <a:r>
              <a:rPr lang="en-GB" sz="1800" dirty="0"/>
              <a:t>, ‘Staging Equality: </a:t>
            </a:r>
            <a:r>
              <a:rPr lang="en-GB" sz="1800" dirty="0" err="1"/>
              <a:t>Rancière’s</a:t>
            </a:r>
            <a:r>
              <a:rPr lang="en-GB" sz="1800" dirty="0"/>
              <a:t> </a:t>
            </a:r>
            <a:r>
              <a:rPr lang="en-GB" sz="1800" dirty="0" err="1"/>
              <a:t>Theatocracy</a:t>
            </a:r>
            <a:r>
              <a:rPr lang="en-GB" sz="1800" dirty="0"/>
              <a:t> and the Limits of </a:t>
            </a:r>
            <a:r>
              <a:rPr lang="en-GB" sz="1800" dirty="0" smtClean="0"/>
              <a:t>	   	Anarchic </a:t>
            </a:r>
            <a:r>
              <a:rPr lang="en-GB" sz="1800" dirty="0"/>
              <a:t>Equality</a:t>
            </a:r>
            <a:r>
              <a:rPr lang="en-GB" sz="1800" dirty="0" smtClean="0"/>
              <a:t>’.  </a:t>
            </a:r>
            <a:r>
              <a:rPr lang="en-GB" sz="1800" dirty="0"/>
              <a:t>141</a:t>
            </a:r>
            <a:r>
              <a:rPr lang="en-GB" sz="1800" dirty="0" smtClean="0"/>
              <a:t>.</a:t>
            </a:r>
          </a:p>
          <a:p>
            <a:pPr marL="0" lvl="0" indent="0">
              <a:buNone/>
            </a:pPr>
            <a:endParaRPr lang="en-GB" sz="1800" dirty="0"/>
          </a:p>
          <a:p>
            <a:pPr marL="0" indent="0">
              <a:buNone/>
            </a:pPr>
            <a:endParaRPr lang="en-US" sz="1800" dirty="0"/>
          </a:p>
        </p:txBody>
      </p:sp>
    </p:spTree>
    <p:extLst>
      <p:ext uri="{BB962C8B-B14F-4D97-AF65-F5344CB8AC3E}">
        <p14:creationId xmlns:p14="http://schemas.microsoft.com/office/powerpoint/2010/main" val="119824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Free-will for the learner: how is this located in Sartre?</a:t>
            </a:r>
            <a:endParaRPr lang="en-US" dirty="0"/>
          </a:p>
        </p:txBody>
      </p:sp>
      <p:sp>
        <p:nvSpPr>
          <p:cNvPr id="3" name="Content Placeholder 2"/>
          <p:cNvSpPr>
            <a:spLocks noGrp="1"/>
          </p:cNvSpPr>
          <p:nvPr>
            <p:ph idx="1"/>
          </p:nvPr>
        </p:nvSpPr>
        <p:spPr/>
        <p:txBody>
          <a:bodyPr>
            <a:normAutofit/>
          </a:bodyPr>
          <a:lstStyle/>
          <a:p>
            <a:r>
              <a:rPr lang="en-US" sz="2800" dirty="0" smtClean="0"/>
              <a:t>Everyone has free-will, as ability to make decisions and take ‘creative action’ </a:t>
            </a:r>
            <a:r>
              <a:rPr lang="en-US" sz="2400" dirty="0" smtClean="0"/>
              <a:t>(1.)</a:t>
            </a:r>
            <a:r>
              <a:rPr lang="en-US" sz="2800" dirty="0" smtClean="0"/>
              <a:t> in the contingency of the given situation.</a:t>
            </a:r>
          </a:p>
          <a:p>
            <a:pPr marL="0" indent="0">
              <a:buNone/>
            </a:pPr>
            <a:endParaRPr lang="en-US" sz="2800" dirty="0" smtClean="0"/>
          </a:p>
          <a:p>
            <a:r>
              <a:rPr lang="en-US" sz="2800" dirty="0" smtClean="0"/>
              <a:t>A reflective acknowledgement of this freedom enables the subject to begin the process of stepping out of conditioning patterns in society and the ‘practico-inert’ of the status quo </a:t>
            </a:r>
            <a:r>
              <a:rPr lang="en-US" sz="2400" dirty="0" smtClean="0"/>
              <a:t>(2.)</a:t>
            </a:r>
            <a:r>
              <a:rPr lang="en-US" sz="2800" dirty="0" smtClean="0"/>
              <a:t> – expressing agency ‘as free </a:t>
            </a:r>
            <a:r>
              <a:rPr lang="en-US" sz="2800" i="1" dirty="0" smtClean="0"/>
              <a:t>praxis.</a:t>
            </a:r>
            <a:r>
              <a:rPr lang="en-US" sz="2800" dirty="0" smtClean="0"/>
              <a:t>’</a:t>
            </a:r>
            <a:r>
              <a:rPr lang="en-US" sz="2400" dirty="0" smtClean="0"/>
              <a:t>(3.)</a:t>
            </a:r>
            <a:endParaRPr lang="en-US" sz="2400" dirty="0"/>
          </a:p>
        </p:txBody>
      </p:sp>
    </p:spTree>
    <p:extLst>
      <p:ext uri="{BB962C8B-B14F-4D97-AF65-F5344CB8AC3E}">
        <p14:creationId xmlns:p14="http://schemas.microsoft.com/office/powerpoint/2010/main" val="29662698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874"/>
            <a:ext cx="8229600" cy="1143000"/>
          </a:xfrm>
        </p:spPr>
        <p:txBody>
          <a:bodyPr>
            <a:noAutofit/>
          </a:bodyPr>
          <a:lstStyle/>
          <a:p>
            <a:r>
              <a:rPr lang="en-US" sz="3600" dirty="0" smtClean="0"/>
              <a:t>Sartre’s </a:t>
            </a:r>
            <a:r>
              <a:rPr lang="en-US" sz="3600" dirty="0"/>
              <a:t>i</a:t>
            </a:r>
            <a:r>
              <a:rPr lang="en-US" sz="3600" dirty="0" smtClean="0"/>
              <a:t>nterrelated modes of self </a:t>
            </a:r>
            <a:br>
              <a:rPr lang="en-US" sz="3600" dirty="0" smtClean="0"/>
            </a:br>
            <a:endParaRPr lang="en-US" sz="3600" dirty="0"/>
          </a:p>
        </p:txBody>
      </p:sp>
      <p:sp>
        <p:nvSpPr>
          <p:cNvPr id="3" name="Content Placeholder 2"/>
          <p:cNvSpPr>
            <a:spLocks noGrp="1"/>
          </p:cNvSpPr>
          <p:nvPr>
            <p:ph idx="1"/>
          </p:nvPr>
        </p:nvSpPr>
        <p:spPr>
          <a:xfrm>
            <a:off x="457200" y="1092357"/>
            <a:ext cx="8229600" cy="5269977"/>
          </a:xfrm>
        </p:spPr>
        <p:txBody>
          <a:bodyPr>
            <a:noAutofit/>
          </a:bodyPr>
          <a:lstStyle/>
          <a:p>
            <a:r>
              <a:rPr lang="en-US" sz="2800" i="1" dirty="0" smtClean="0"/>
              <a:t>Being-in-itself </a:t>
            </a:r>
            <a:r>
              <a:rPr lang="en-US" sz="2800" dirty="0" smtClean="0"/>
              <a:t>:  The past, stasis, and submerged knowledge such as qualifications or habituated comfort zones: </a:t>
            </a:r>
            <a:r>
              <a:rPr lang="en-GB" sz="2800" dirty="0" smtClean="0"/>
              <a:t>a ‘density</a:t>
            </a:r>
            <a:r>
              <a:rPr lang="en-GB" sz="2800" dirty="0"/>
              <a:t>’ </a:t>
            </a:r>
            <a:r>
              <a:rPr lang="en-GB" sz="2800" dirty="0" smtClean="0"/>
              <a:t>which is ‘full of itself’</a:t>
            </a:r>
            <a:r>
              <a:rPr lang="en-GB" sz="2400" dirty="0" smtClean="0"/>
              <a:t>(4.)</a:t>
            </a:r>
            <a:endParaRPr lang="en-US" sz="2400" dirty="0" smtClean="0"/>
          </a:p>
          <a:p>
            <a:pPr marL="0" indent="0">
              <a:buNone/>
            </a:pPr>
            <a:endParaRPr lang="en-US" sz="1800" dirty="0" smtClean="0"/>
          </a:p>
          <a:p>
            <a:r>
              <a:rPr lang="en-US" sz="2800" i="1" dirty="0" smtClean="0"/>
              <a:t>Being-for-itself</a:t>
            </a:r>
            <a:r>
              <a:rPr lang="en-US" sz="2800" dirty="0" smtClean="0"/>
              <a:t> : Expressed as ‘thirst’ or ‘lack’ </a:t>
            </a:r>
            <a:r>
              <a:rPr lang="en-US" sz="2400" dirty="0"/>
              <a:t>(5.)</a:t>
            </a:r>
            <a:r>
              <a:rPr lang="en-US" sz="2800" dirty="0"/>
              <a:t>, </a:t>
            </a:r>
            <a:r>
              <a:rPr lang="en-US" sz="2800" dirty="0" smtClean="0"/>
              <a:t>a drive to seek outside  one’s current situation. This can be related to the urge to seek new understandings as a restless condition of being.</a:t>
            </a:r>
          </a:p>
          <a:p>
            <a:pPr marL="0" indent="0">
              <a:buNone/>
            </a:pPr>
            <a:endParaRPr lang="en-US" sz="1800" dirty="0" smtClean="0"/>
          </a:p>
          <a:p>
            <a:r>
              <a:rPr lang="en-US" sz="2800" i="1" dirty="0" smtClean="0"/>
              <a:t>Being-for-others </a:t>
            </a:r>
            <a:r>
              <a:rPr lang="en-US" sz="2800" dirty="0" smtClean="0"/>
              <a:t>: in </a:t>
            </a:r>
            <a:r>
              <a:rPr lang="en-US" sz="2800" i="1" dirty="0" smtClean="0"/>
              <a:t>BN </a:t>
            </a:r>
            <a:r>
              <a:rPr lang="en-US" sz="2800" dirty="0" smtClean="0"/>
              <a:t>through the other’s critical ‘look’ </a:t>
            </a:r>
            <a:r>
              <a:rPr lang="en-US" sz="2400" dirty="0" smtClean="0"/>
              <a:t>(6)</a:t>
            </a:r>
            <a:r>
              <a:rPr lang="en-US" sz="2800" dirty="0" smtClean="0"/>
              <a:t>, later our ‘inter-subjectivity’ </a:t>
            </a:r>
            <a:r>
              <a:rPr lang="en-US" sz="2400" dirty="0" smtClean="0"/>
              <a:t>(</a:t>
            </a:r>
            <a:r>
              <a:rPr lang="en-US" sz="2400" dirty="0"/>
              <a:t>7</a:t>
            </a:r>
            <a:r>
              <a:rPr lang="en-US" sz="2400" dirty="0" smtClean="0"/>
              <a:t>.), </a:t>
            </a:r>
            <a:r>
              <a:rPr lang="en-US" sz="2800" dirty="0" smtClean="0"/>
              <a:t>and shared interest later in the ‘fused group’ </a:t>
            </a:r>
            <a:r>
              <a:rPr lang="en-US" sz="2400" dirty="0" smtClean="0"/>
              <a:t>(8.)</a:t>
            </a:r>
            <a:endParaRPr lang="en-US" sz="2400" dirty="0"/>
          </a:p>
        </p:txBody>
      </p:sp>
    </p:spTree>
    <p:extLst>
      <p:ext uri="{BB962C8B-B14F-4D97-AF65-F5344CB8AC3E}">
        <p14:creationId xmlns:p14="http://schemas.microsoft.com/office/powerpoint/2010/main" val="28682044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22" y="34206"/>
            <a:ext cx="8229600" cy="1143000"/>
          </a:xfrm>
        </p:spPr>
        <p:txBody>
          <a:bodyPr>
            <a:normAutofit/>
          </a:bodyPr>
          <a:lstStyle/>
          <a:p>
            <a:r>
              <a:rPr lang="en-US" sz="3600" dirty="0" smtClean="0"/>
              <a:t>Free-will and social responsibility</a:t>
            </a:r>
            <a:endParaRPr lang="en-US" sz="3600" dirty="0"/>
          </a:p>
        </p:txBody>
      </p:sp>
      <p:sp>
        <p:nvSpPr>
          <p:cNvPr id="3" name="Content Placeholder 2"/>
          <p:cNvSpPr>
            <a:spLocks noGrp="1"/>
          </p:cNvSpPr>
          <p:nvPr>
            <p:ph idx="1"/>
          </p:nvPr>
        </p:nvSpPr>
        <p:spPr>
          <a:xfrm>
            <a:off x="457200" y="1177206"/>
            <a:ext cx="8371222" cy="5452323"/>
          </a:xfrm>
        </p:spPr>
        <p:txBody>
          <a:bodyPr>
            <a:normAutofit fontScale="92500" lnSpcReduction="10000"/>
          </a:bodyPr>
          <a:lstStyle/>
          <a:p>
            <a:r>
              <a:rPr lang="en-US" sz="2800" dirty="0" smtClean="0"/>
              <a:t>With the premise that we are all free to make decisions, there is the necessity for social </a:t>
            </a:r>
            <a:r>
              <a:rPr lang="en-US" sz="2600" dirty="0" smtClean="0"/>
              <a:t>responsibility (</a:t>
            </a:r>
            <a:r>
              <a:rPr lang="en-US" sz="2600" dirty="0" err="1" smtClean="0"/>
              <a:t>Detmer</a:t>
            </a:r>
            <a:r>
              <a:rPr lang="en-US" sz="2600" dirty="0" smtClean="0"/>
              <a:t> 9. Ballet, Dubois &amp;  </a:t>
            </a:r>
            <a:r>
              <a:rPr lang="en-US" sz="2600" dirty="0" err="1" smtClean="0"/>
              <a:t>Mahieu</a:t>
            </a:r>
            <a:r>
              <a:rPr lang="en-US" sz="2600" dirty="0" smtClean="0"/>
              <a:t> 10.)</a:t>
            </a:r>
            <a:r>
              <a:rPr lang="en-US" sz="2800" dirty="0" smtClean="0"/>
              <a:t>  as a what Sartre terms a ‘free commitment’ </a:t>
            </a:r>
            <a:r>
              <a:rPr lang="en-US" sz="2600" dirty="0" smtClean="0"/>
              <a:t>(11.) </a:t>
            </a:r>
            <a:r>
              <a:rPr lang="en-US" sz="2800" dirty="0" smtClean="0"/>
              <a:t>and in the authenticity of ‘good faith’ that ‘wishes to flee the “not believing-what-one believes’ </a:t>
            </a:r>
            <a:r>
              <a:rPr lang="en-US" sz="2600" dirty="0" smtClean="0"/>
              <a:t>(12.)</a:t>
            </a:r>
            <a:r>
              <a:rPr lang="en-US" sz="2800" dirty="0" smtClean="0"/>
              <a:t>. </a:t>
            </a:r>
          </a:p>
          <a:p>
            <a:pPr marL="0" indent="0">
              <a:buNone/>
            </a:pPr>
            <a:endParaRPr lang="en-US" sz="2800" dirty="0" smtClean="0"/>
          </a:p>
          <a:p>
            <a:r>
              <a:rPr lang="en-US" sz="2800" dirty="0" smtClean="0"/>
              <a:t>This is a challenge to what </a:t>
            </a:r>
            <a:r>
              <a:rPr lang="en-US" sz="2800" dirty="0" err="1" smtClean="0"/>
              <a:t>Detmer</a:t>
            </a:r>
            <a:r>
              <a:rPr lang="en-US" sz="2800" dirty="0" smtClean="0"/>
              <a:t> terms the ‘official interpretation’ of Sartre’s portrayal of freedom </a:t>
            </a:r>
            <a:r>
              <a:rPr lang="en-US" sz="2600" dirty="0" smtClean="0"/>
              <a:t>(13.)</a:t>
            </a:r>
            <a:r>
              <a:rPr lang="en-US" sz="2800" dirty="0" smtClean="0"/>
              <a:t>.</a:t>
            </a:r>
          </a:p>
          <a:p>
            <a:pPr marL="0" indent="0">
              <a:buNone/>
            </a:pPr>
            <a:endParaRPr lang="en-US" sz="2800" dirty="0" smtClean="0"/>
          </a:p>
          <a:p>
            <a:r>
              <a:rPr lang="en-US" sz="2800" dirty="0" smtClean="0"/>
              <a:t>A consideration which is Important for education that can be related in correspondence with practice-based research in education.</a:t>
            </a:r>
          </a:p>
          <a:p>
            <a:endParaRPr lang="en-US" dirty="0"/>
          </a:p>
          <a:p>
            <a:pPr marL="0" indent="0">
              <a:buNone/>
            </a:pPr>
            <a:endParaRPr lang="en-US" dirty="0"/>
          </a:p>
        </p:txBody>
      </p:sp>
    </p:spTree>
    <p:extLst>
      <p:ext uri="{BB962C8B-B14F-4D97-AF65-F5344CB8AC3E}">
        <p14:creationId xmlns:p14="http://schemas.microsoft.com/office/powerpoint/2010/main" val="5318810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Agency of the Learner in Sartre </a:t>
            </a:r>
            <a:endParaRPr lang="en-US" dirty="0"/>
          </a:p>
        </p:txBody>
      </p:sp>
      <p:sp>
        <p:nvSpPr>
          <p:cNvPr id="3" name="Content Placeholder 2"/>
          <p:cNvSpPr>
            <a:spLocks noGrp="1"/>
          </p:cNvSpPr>
          <p:nvPr>
            <p:ph idx="1"/>
          </p:nvPr>
        </p:nvSpPr>
        <p:spPr>
          <a:xfrm>
            <a:off x="457200" y="1600200"/>
            <a:ext cx="8229600" cy="4920902"/>
          </a:xfrm>
        </p:spPr>
        <p:txBody>
          <a:bodyPr>
            <a:normAutofit lnSpcReduction="10000"/>
          </a:bodyPr>
          <a:lstStyle/>
          <a:p>
            <a:r>
              <a:rPr lang="en-US" sz="2800" dirty="0" smtClean="0"/>
              <a:t>In </a:t>
            </a:r>
            <a:r>
              <a:rPr lang="en-US" sz="2800" i="1" dirty="0" smtClean="0"/>
              <a:t>Existentialism and Humanism </a:t>
            </a:r>
            <a:r>
              <a:rPr lang="en-US" sz="2800" dirty="0" smtClean="0"/>
              <a:t>(1946, transl. 1948) Sartre presents a situation in which a student approaches him for advice.</a:t>
            </a:r>
          </a:p>
          <a:p>
            <a:pPr marL="0" indent="0">
              <a:buNone/>
            </a:pPr>
            <a:endParaRPr lang="en-US" sz="2800" dirty="0" smtClean="0"/>
          </a:p>
          <a:p>
            <a:r>
              <a:rPr lang="en-US" sz="2800" dirty="0" smtClean="0"/>
              <a:t>Sartre notes that the student is free to choose, that there is no ‘rule of general morality’ for his response </a:t>
            </a:r>
            <a:r>
              <a:rPr lang="en-US" sz="2400" dirty="0" smtClean="0"/>
              <a:t>(14.)</a:t>
            </a:r>
          </a:p>
          <a:p>
            <a:pPr marL="0" indent="0">
              <a:buNone/>
            </a:pPr>
            <a:endParaRPr lang="en-US" sz="2800" dirty="0" smtClean="0"/>
          </a:p>
          <a:p>
            <a:r>
              <a:rPr lang="en-US" sz="2800" dirty="0" smtClean="0"/>
              <a:t>He states however that the student has made the choice of his adviser, knowing the type of response he will receive.</a:t>
            </a:r>
          </a:p>
          <a:p>
            <a:endParaRPr lang="en-US" dirty="0"/>
          </a:p>
        </p:txBody>
      </p:sp>
    </p:spTree>
    <p:extLst>
      <p:ext uri="{BB962C8B-B14F-4D97-AF65-F5344CB8AC3E}">
        <p14:creationId xmlns:p14="http://schemas.microsoft.com/office/powerpoint/2010/main" val="42588088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Free-will in Practice: Art Education</a:t>
            </a:r>
            <a:endParaRPr lang="en-US" dirty="0"/>
          </a:p>
        </p:txBody>
      </p:sp>
      <p:sp>
        <p:nvSpPr>
          <p:cNvPr id="3" name="Content Placeholder 2"/>
          <p:cNvSpPr>
            <a:spLocks noGrp="1"/>
          </p:cNvSpPr>
          <p:nvPr>
            <p:ph idx="1"/>
          </p:nvPr>
        </p:nvSpPr>
        <p:spPr>
          <a:xfrm>
            <a:off x="457200" y="1600200"/>
            <a:ext cx="8433176" cy="5257800"/>
          </a:xfrm>
        </p:spPr>
        <p:txBody>
          <a:bodyPr>
            <a:normAutofit/>
          </a:bodyPr>
          <a:lstStyle/>
          <a:p>
            <a:r>
              <a:rPr lang="en-US" sz="2800" dirty="0" smtClean="0"/>
              <a:t>Agency and the transformative subject for vocational students in Level 2 Art and Design:-The </a:t>
            </a:r>
            <a:r>
              <a:rPr lang="en-US" sz="2800" i="1" dirty="0" smtClean="0"/>
              <a:t>I Can </a:t>
            </a:r>
            <a:r>
              <a:rPr lang="en-US" sz="2800" dirty="0" smtClean="0"/>
              <a:t>project</a:t>
            </a:r>
          </a:p>
          <a:p>
            <a:r>
              <a:rPr lang="en-US" sz="2800" dirty="0" smtClean="0"/>
              <a:t>Focusing on proactive choice in learning</a:t>
            </a:r>
          </a:p>
          <a:p>
            <a:r>
              <a:rPr lang="en-US" sz="2800" dirty="0" smtClean="0"/>
              <a:t>Self-definition</a:t>
            </a:r>
          </a:p>
          <a:p>
            <a:r>
              <a:rPr lang="en-US" sz="2800" dirty="0" smtClean="0"/>
              <a:t>Negotiation of freedom and responsibility</a:t>
            </a:r>
          </a:p>
          <a:p>
            <a:r>
              <a:rPr lang="en-US" sz="2800" dirty="0" smtClean="0"/>
              <a:t>Being-for-itself as the thirst for new experiences, moving the subject out of stasis,  noting difference from </a:t>
            </a:r>
            <a:r>
              <a:rPr lang="en-US" sz="2800" dirty="0" err="1" smtClean="0"/>
              <a:t>Noddings</a:t>
            </a:r>
            <a:r>
              <a:rPr lang="en-US" sz="2800" dirty="0" smtClean="0"/>
              <a:t>’ presentation of ‘pessimism’ in Sartre, in relation to the ‘</a:t>
            </a:r>
            <a:r>
              <a:rPr lang="en-US" sz="2800" dirty="0"/>
              <a:t>faith, encounter, courage, hope, and </a:t>
            </a:r>
            <a:r>
              <a:rPr lang="en-US" sz="2800" dirty="0" smtClean="0"/>
              <a:t>joy’ of </a:t>
            </a:r>
            <a:r>
              <a:rPr lang="en-US" sz="2800" dirty="0"/>
              <a:t>Kierkegaard, Buber and </a:t>
            </a:r>
            <a:r>
              <a:rPr lang="en-US" sz="2800" dirty="0" smtClean="0"/>
              <a:t>Tillich (15.).</a:t>
            </a:r>
            <a:endParaRPr lang="en-US" sz="2800" dirty="0"/>
          </a:p>
        </p:txBody>
      </p:sp>
    </p:spTree>
    <p:extLst>
      <p:ext uri="{BB962C8B-B14F-4D97-AF65-F5344CB8AC3E}">
        <p14:creationId xmlns:p14="http://schemas.microsoft.com/office/powerpoint/2010/main" val="24504273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19" y="84591"/>
            <a:ext cx="8229600" cy="1143000"/>
          </a:xfrm>
        </p:spPr>
        <p:txBody>
          <a:bodyPr/>
          <a:lstStyle/>
          <a:p>
            <a:r>
              <a:rPr lang="en-US" dirty="0" smtClean="0"/>
              <a:t>Representations of being-for-itself</a:t>
            </a:r>
            <a:endParaRPr lang="en-US" dirty="0"/>
          </a:p>
        </p:txBody>
      </p:sp>
      <p:pic>
        <p:nvPicPr>
          <p:cNvPr id="4" name="Content Placeholder 3" descr="Figure 6.jpg"/>
          <p:cNvPicPr>
            <a:picLocks noGrp="1" noChangeAspect="1"/>
          </p:cNvPicPr>
          <p:nvPr>
            <p:ph idx="1"/>
          </p:nvPr>
        </p:nvPicPr>
        <p:blipFill>
          <a:blip r:embed="rId2">
            <a:extLst>
              <a:ext uri="{28A0092B-C50C-407E-A947-70E740481C1C}">
                <a14:useLocalDpi xmlns:a14="http://schemas.microsoft.com/office/drawing/2010/main" val="0"/>
              </a:ext>
            </a:extLst>
          </a:blip>
          <a:srcRect l="-15716" r="-15716"/>
          <a:stretch>
            <a:fillRect/>
          </a:stretch>
        </p:blipFill>
        <p:spPr>
          <a:xfrm>
            <a:off x="-159246" y="1227591"/>
            <a:ext cx="5309145" cy="2919825"/>
          </a:xfrm>
        </p:spPr>
      </p:pic>
      <p:pic>
        <p:nvPicPr>
          <p:cNvPr id="7" name="Picture 6" descr="f5645d9b-606e-4f94-8fc1-54ad3dcfe7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349" y="4331360"/>
            <a:ext cx="2583312" cy="2331054"/>
          </a:xfrm>
          <a:prstGeom prst="rect">
            <a:avLst/>
          </a:prstGeom>
        </p:spPr>
      </p:pic>
      <p:pic>
        <p:nvPicPr>
          <p:cNvPr id="8" name="Picture 7" descr="208e6d3e-db6b-4020-b4a5-98309cf4846d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34" y="4823029"/>
            <a:ext cx="2766435" cy="1839385"/>
          </a:xfrm>
          <a:prstGeom prst="rect">
            <a:avLst/>
          </a:prstGeom>
        </p:spPr>
      </p:pic>
      <p:pic>
        <p:nvPicPr>
          <p:cNvPr id="5" name="Picture 4" descr="21fdb07d-5827-47e7-88fb-ffbae8a0e44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899" y="1227591"/>
            <a:ext cx="3459735" cy="2300356"/>
          </a:xfrm>
          <a:prstGeom prst="rect">
            <a:avLst/>
          </a:prstGeom>
        </p:spPr>
      </p:pic>
      <p:sp>
        <p:nvSpPr>
          <p:cNvPr id="3" name="TextBox 2"/>
          <p:cNvSpPr txBox="1"/>
          <p:nvPr/>
        </p:nvSpPr>
        <p:spPr>
          <a:xfrm>
            <a:off x="565619" y="4191954"/>
            <a:ext cx="2172390" cy="369332"/>
          </a:xfrm>
          <a:prstGeom prst="rect">
            <a:avLst/>
          </a:prstGeom>
          <a:noFill/>
        </p:spPr>
        <p:txBody>
          <a:bodyPr wrap="none" rtlCol="0">
            <a:spAutoFit/>
          </a:bodyPr>
          <a:lstStyle/>
          <a:p>
            <a:r>
              <a:rPr lang="en-US" dirty="0" smtClean="0"/>
              <a:t>I can be independent</a:t>
            </a:r>
            <a:endParaRPr lang="en-US" dirty="0"/>
          </a:p>
        </p:txBody>
      </p:sp>
      <p:sp>
        <p:nvSpPr>
          <p:cNvPr id="6" name="TextBox 5"/>
          <p:cNvSpPr txBox="1"/>
          <p:nvPr/>
        </p:nvSpPr>
        <p:spPr>
          <a:xfrm>
            <a:off x="5297054" y="3778084"/>
            <a:ext cx="2719765" cy="369332"/>
          </a:xfrm>
          <a:prstGeom prst="rect">
            <a:avLst/>
          </a:prstGeom>
          <a:noFill/>
        </p:spPr>
        <p:txBody>
          <a:bodyPr wrap="none" rtlCol="0">
            <a:spAutoFit/>
          </a:bodyPr>
          <a:lstStyle/>
          <a:p>
            <a:r>
              <a:rPr lang="en-US" dirty="0" smtClean="0"/>
              <a:t>I can get to college on time</a:t>
            </a:r>
            <a:endParaRPr lang="en-US" dirty="0"/>
          </a:p>
        </p:txBody>
      </p:sp>
    </p:spTree>
    <p:extLst>
      <p:ext uri="{BB962C8B-B14F-4D97-AF65-F5344CB8AC3E}">
        <p14:creationId xmlns:p14="http://schemas.microsoft.com/office/powerpoint/2010/main" val="1834434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Raising and discussing social constructions</a:t>
            </a:r>
            <a:endParaRPr lang="en-US" dirty="0"/>
          </a:p>
        </p:txBody>
      </p:sp>
      <p:pic>
        <p:nvPicPr>
          <p:cNvPr id="8" name="Content Placeholder 7" descr="Erkan fight.jpg"/>
          <p:cNvPicPr>
            <a:picLocks noGrp="1" noChangeAspect="1"/>
          </p:cNvPicPr>
          <p:nvPr>
            <p:ph idx="1"/>
          </p:nvPr>
        </p:nvPicPr>
        <p:blipFill>
          <a:blip r:embed="rId2">
            <a:extLst>
              <a:ext uri="{28A0092B-C50C-407E-A947-70E740481C1C}">
                <a14:useLocalDpi xmlns:a14="http://schemas.microsoft.com/office/drawing/2010/main" val="0"/>
              </a:ext>
            </a:extLst>
          </a:blip>
          <a:srcRect l="-15111" r="-15111"/>
          <a:stretch>
            <a:fillRect/>
          </a:stretch>
        </p:blipFill>
        <p:spPr>
          <a:xfrm>
            <a:off x="-294282" y="2174385"/>
            <a:ext cx="5217385" cy="2869361"/>
          </a:xfrm>
        </p:spPr>
      </p:pic>
      <p:pic>
        <p:nvPicPr>
          <p:cNvPr id="9" name="Picture 8" descr="Hafsa makeu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301" y="2174385"/>
            <a:ext cx="3856883" cy="3248934"/>
          </a:xfrm>
          <a:prstGeom prst="rect">
            <a:avLst/>
          </a:prstGeom>
        </p:spPr>
      </p:pic>
      <p:sp>
        <p:nvSpPr>
          <p:cNvPr id="3" name="TextBox 2"/>
          <p:cNvSpPr txBox="1"/>
          <p:nvPr/>
        </p:nvSpPr>
        <p:spPr>
          <a:xfrm>
            <a:off x="457200" y="5378825"/>
            <a:ext cx="1107996" cy="369332"/>
          </a:xfrm>
          <a:prstGeom prst="rect">
            <a:avLst/>
          </a:prstGeom>
          <a:noFill/>
        </p:spPr>
        <p:txBody>
          <a:bodyPr wrap="none" rtlCol="0">
            <a:spAutoFit/>
          </a:bodyPr>
          <a:lstStyle/>
          <a:p>
            <a:r>
              <a:rPr lang="en-US" dirty="0" smtClean="0"/>
              <a:t>I can fight</a:t>
            </a:r>
            <a:endParaRPr lang="en-US" dirty="0"/>
          </a:p>
        </p:txBody>
      </p:sp>
      <p:sp>
        <p:nvSpPr>
          <p:cNvPr id="4" name="TextBox 3"/>
          <p:cNvSpPr txBox="1"/>
          <p:nvPr/>
        </p:nvSpPr>
        <p:spPr>
          <a:xfrm>
            <a:off x="5219611" y="5748157"/>
            <a:ext cx="1799817" cy="369332"/>
          </a:xfrm>
          <a:prstGeom prst="rect">
            <a:avLst/>
          </a:prstGeom>
          <a:noFill/>
        </p:spPr>
        <p:txBody>
          <a:bodyPr wrap="none" rtlCol="0">
            <a:spAutoFit/>
          </a:bodyPr>
          <a:lstStyle/>
          <a:p>
            <a:r>
              <a:rPr lang="en-US" dirty="0" smtClean="0"/>
              <a:t>I can do make-up</a:t>
            </a:r>
            <a:endParaRPr lang="en-US" dirty="0"/>
          </a:p>
        </p:txBody>
      </p:sp>
    </p:spTree>
    <p:extLst>
      <p:ext uri="{BB962C8B-B14F-4D97-AF65-F5344CB8AC3E}">
        <p14:creationId xmlns:p14="http://schemas.microsoft.com/office/powerpoint/2010/main" val="13400700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827</TotalTime>
  <Words>1917</Words>
  <Application>Microsoft Macintosh PowerPoint</Application>
  <PresentationFormat>On-screen Show (4:3)</PresentationFormat>
  <Paragraphs>186</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Black</vt:lpstr>
      <vt:lpstr>The Existential Subject and Freedom in Learning: A Dialogue with Sartre</vt:lpstr>
      <vt:lpstr>Repositioning of the Existentialist Subject: Why?</vt:lpstr>
      <vt:lpstr>Free-will for the learner: how is this located in Sartre?</vt:lpstr>
      <vt:lpstr>Sartre’s interrelated modes of self  </vt:lpstr>
      <vt:lpstr>Free-will and social responsibility</vt:lpstr>
      <vt:lpstr>Agency of the Learner in Sartre </vt:lpstr>
      <vt:lpstr>Free-will in Practice: Art Education</vt:lpstr>
      <vt:lpstr>Representations of being-for-itself</vt:lpstr>
      <vt:lpstr>Raising and discussing social constructions</vt:lpstr>
      <vt:lpstr>Expressing rebellion and frustration</vt:lpstr>
      <vt:lpstr>Discussing Freedom and Responsibility: Relational Freedom</vt:lpstr>
      <vt:lpstr>Locating the free subject in learning: Sartre and Foucault’s ‘official’ polarisation: </vt:lpstr>
      <vt:lpstr>Foucault &amp; Transformative Agency</vt:lpstr>
      <vt:lpstr>The apparent truism  </vt:lpstr>
      <vt:lpstr>Emerging from the dialogue  </vt:lpstr>
      <vt:lpstr>Sartre and Rancière: will and emancipation </vt:lpstr>
      <vt:lpstr>Exchange? Circumvention? </vt:lpstr>
      <vt:lpstr>Observations of Comparison</vt:lpstr>
      <vt:lpstr>Co-existence of Sartre in the Contemporary Arena</vt:lpstr>
      <vt:lpstr>Difference: A re-emergence of Sartre</vt:lpstr>
      <vt:lpstr>Co-existence of Sartrean existentialism in the Contemporary Arena?</vt:lpstr>
      <vt:lpstr>References</vt:lpstr>
      <vt:lpstr>References</vt:lpstr>
      <vt:lpstr>References</vt:lpstr>
    </vt:vector>
  </TitlesOfParts>
  <Company>the 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Existential Subject and Freedom in Learning</dc:title>
  <dc:creator>Miranda Matthews</dc:creator>
  <cp:lastModifiedBy>Miranda Matthews</cp:lastModifiedBy>
  <cp:revision>87</cp:revision>
  <dcterms:created xsi:type="dcterms:W3CDTF">2017-06-09T10:39:18Z</dcterms:created>
  <dcterms:modified xsi:type="dcterms:W3CDTF">2017-07-12T22:54:08Z</dcterms:modified>
</cp:coreProperties>
</file>