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21"/>
  </p:notesMasterIdLst>
  <p:sldIdLst>
    <p:sldId id="347" r:id="rId3"/>
    <p:sldId id="369" r:id="rId4"/>
    <p:sldId id="333" r:id="rId5"/>
    <p:sldId id="348" r:id="rId6"/>
    <p:sldId id="364" r:id="rId7"/>
    <p:sldId id="366" r:id="rId8"/>
    <p:sldId id="349" r:id="rId9"/>
    <p:sldId id="357" r:id="rId10"/>
    <p:sldId id="367" r:id="rId11"/>
    <p:sldId id="350" r:id="rId12"/>
    <p:sldId id="353" r:id="rId13"/>
    <p:sldId id="352" r:id="rId14"/>
    <p:sldId id="363" r:id="rId15"/>
    <p:sldId id="359" r:id="rId16"/>
    <p:sldId id="368" r:id="rId17"/>
    <p:sldId id="319" r:id="rId18"/>
    <p:sldId id="323" r:id="rId19"/>
    <p:sldId id="35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p:scale>
          <a:sx n="118" d="100"/>
          <a:sy n="118" d="100"/>
        </p:scale>
        <p:origin x="-27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2-04T12:06:31.010" idx="1">
    <p:pos x="10" y="10"/>
    <p:text>Good afternoon.
Thank you for the warm introduction.
I wanted to spend the next 20 odd minutes having a conversation about the complexity and IMPORTANCE of embedding a 'culturally responsive pedagogy' in our teaching practice.  </p:text>
  </p:cm>
  <p:cm authorId="0" dt="2022-02-04T12:22:15.420" idx="12">
    <p:pos x="78" y="1036"/>
    <p:text>Delighted to be a part of this lunchtime seminar series and also delighted that Trinity College is leading on such important initiatives around the EDI social justice agenda...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2-02-04T12:10:02.621" idx="4">
    <p:pos x="10" y="10"/>
    <p:text>DISCLAIMERS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2-02-04T12:10:59.180" idx="5">
    <p:pos x="10" y="10"/>
    <p:text>This type of pedagogy has also been referred to as 'experiential education', multicultural education, anti-racist education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2-02-04T12:13:25.108" idx="6">
    <p:pos x="10" y="10"/>
    <p:text>This is of course, not a new idea, but worth pursuing especially in light of recent global trends where we are witnessing the ugly resurfacing of populist politics and racialised nationalism 
Educational philosophers such as Dewey &amp; Freire have also espoused such a pedagogy around understanding, humanity, dialogue and student-centred</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2-02-04T12:14:38.428" idx="7">
    <p:pos x="10" y="10"/>
    <p:text>Let us think as educators at univetsity (academics and students) - what do we think are some of the key skills required to negotiate the HE journey...? 
Please insert comments in chat box...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22-02-04T12:16:04.604" idx="8">
    <p:pos x="10" y="10"/>
    <p:text>This case study provides great insight into a typical week of one of our students.
I have anonymised her identity, sought consent, and have paraphrased her story
Take a minute or two, read this text, and digest it... </p:text>
  </p:cm>
  <p:cm authorId="0" dt="2022-02-04T12:20:42.204" idx="11">
    <p:pos x="10" y="739"/>
    <p:text>All of our students have INTELLIGENCE, ARE CURIOUS ABOUT THE SOCIAL WORLD, INQUISITIVE, DISCIPLINED, HARD WORKING - this is a GIVEN! But what else is required to help negotiate the HE system.... ?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22-02-04T12:17:22.749" idx="9">
    <p:pos x="10" y="10"/>
    <p:text>These experiences also need to be located within the wider socio-political climate of invisibility, racism and working class reality
The sociological research suggests that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22-02-04T12:19:12.388" idx="10">
    <p:pos x="10" y="10"/>
    <p:text>The recent COVID-19 pandemic has exacebated these experiences even more... The evidence is showing that... 
Public Health England and other reports have highlighted that Bangladeshis are disproprtionately represented in Covid fatalities and most at risk group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C484-F8CE-4E4C-8E49-3E6ADA87CADB}"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200B-13CE-4E4F-A995-A9CE84D33BA5}" type="slidenum">
              <a:rPr lang="en-US" smtClean="0"/>
              <a:t>‹#›</a:t>
            </a:fld>
            <a:endParaRPr lang="en-US"/>
          </a:p>
        </p:txBody>
      </p:sp>
    </p:spTree>
    <p:extLst>
      <p:ext uri="{BB962C8B-B14F-4D97-AF65-F5344CB8AC3E}">
        <p14:creationId xmlns:p14="http://schemas.microsoft.com/office/powerpoint/2010/main" val="62251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ext uri="{BB962C8B-B14F-4D97-AF65-F5344CB8AC3E}">
        <p14:creationId xmlns:p14="http://schemas.microsoft.com/office/powerpoint/2010/main" val="400678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120" y="557530"/>
            <a:ext cx="6635726" cy="5728970"/>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68959" y="570230"/>
            <a:ext cx="6882679" cy="5716270"/>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hasCustomPrompt="1"/>
          </p:nvPr>
        </p:nvSpPr>
        <p:spPr>
          <a:xfrm>
            <a:off x="6192000" y="142200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76000" y="1421999"/>
            <a:ext cx="4476059" cy="3942329"/>
          </a:xfrm>
          <a:prstGeom prst="rect">
            <a:avLst/>
          </a:prstGeom>
        </p:spPr>
      </p:pic>
      <p:sp>
        <p:nvSpPr>
          <p:cNvPr id="5" name="Content Placeholder 2">
            <a:extLst>
              <a:ext uri="{FF2B5EF4-FFF2-40B4-BE49-F238E27FC236}">
                <a16:creationId xmlns="" xmlns:a16="http://schemas.microsoft.com/office/drawing/2014/main" id="{C531BBC7-34A6-431D-9E54-2CDF9EC8389B}"/>
              </a:ext>
            </a:extLst>
          </p:cNvPr>
          <p:cNvSpPr>
            <a:spLocks noGrp="1"/>
          </p:cNvSpPr>
          <p:nvPr>
            <p:ph sz="half" idx="12" hasCustomPrompt="1"/>
          </p:nvPr>
        </p:nvSpPr>
        <p:spPr>
          <a:xfrm>
            <a:off x="6192000" y="242784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8" name="Content Placeholder 2">
            <a:extLst>
              <a:ext uri="{FF2B5EF4-FFF2-40B4-BE49-F238E27FC236}">
                <a16:creationId xmlns="" xmlns:a16="http://schemas.microsoft.com/office/drawing/2014/main" id="{C531BBC7-34A6-431D-9E54-2CDF9EC8389B}"/>
              </a:ext>
            </a:extLst>
          </p:cNvPr>
          <p:cNvSpPr>
            <a:spLocks noGrp="1"/>
          </p:cNvSpPr>
          <p:nvPr>
            <p:ph sz="half" idx="13" hasCustomPrompt="1"/>
          </p:nvPr>
        </p:nvSpPr>
        <p:spPr>
          <a:xfrm>
            <a:off x="6192000" y="343368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a:t>Add relevant </a:t>
            </a:r>
            <a:r>
              <a:rPr lang="en-US" dirty="0"/>
              <a:t>statistics here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907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96871-C72F-43DD-9C1D-D28D085DDC9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A9E33C16-E188-4B79-8D57-24746A10474A}"/>
              </a:ext>
            </a:extLst>
          </p:cNvPr>
          <p:cNvSpPr>
            <a:spLocks noGrp="1"/>
          </p:cNvSpPr>
          <p:nvPr>
            <p:ph idx="1"/>
          </p:nvPr>
        </p:nvSpPr>
        <p:spPr>
          <a:xfrm>
            <a:off x="576000" y="2268000"/>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extLst>
      <p:ext uri="{BB962C8B-B14F-4D97-AF65-F5344CB8AC3E}">
        <p14:creationId xmlns:p14="http://schemas.microsoft.com/office/powerpoint/2010/main" val="3575998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1728707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ext uri="{BB962C8B-B14F-4D97-AF65-F5344CB8AC3E}">
        <p14:creationId xmlns:p14="http://schemas.microsoft.com/office/powerpoint/2010/main" val="146175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ext uri="{BB962C8B-B14F-4D97-AF65-F5344CB8AC3E}">
        <p14:creationId xmlns:p14="http://schemas.microsoft.com/office/powerpoint/2010/main" val="1974072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96871-C72F-43DD-9C1D-D28D085DDC9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A9E33C16-E188-4B79-8D57-24746A10474A}"/>
              </a:ext>
            </a:extLst>
          </p:cNvPr>
          <p:cNvSpPr>
            <a:spLocks noGrp="1"/>
          </p:cNvSpPr>
          <p:nvPr>
            <p:ph idx="1"/>
          </p:nvPr>
        </p:nvSpPr>
        <p:spPr>
          <a:xfrm>
            <a:off x="576000" y="2268000"/>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
        <p:nvSpPr>
          <p:cNvPr id="6" name="Slide Number Placeholder 5">
            <a:extLst>
              <a:ext uri="{FF2B5EF4-FFF2-40B4-BE49-F238E27FC236}">
                <a16:creationId xmlns=""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422305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6" name="Slide Number Placeholder 5">
            <a:extLst>
              <a:ext uri="{FF2B5EF4-FFF2-40B4-BE49-F238E27FC236}">
                <a16:creationId xmlns=""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2134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96871-C72F-43DD-9C1D-D28D085DDC9B}"/>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
        <p:nvSpPr>
          <p:cNvPr id="6" name="Slide Number Placeholder 5">
            <a:extLst>
              <a:ext uri="{FF2B5EF4-FFF2-40B4-BE49-F238E27FC236}">
                <a16:creationId xmlns=""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1552794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6" name="Slide Number Placeholder 5">
            <a:extLst>
              <a:ext uri="{FF2B5EF4-FFF2-40B4-BE49-F238E27FC236}">
                <a16:creationId xmlns=""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98641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endParaRPr lang="en-US"/>
          </a:p>
        </p:txBody>
      </p:sp>
    </p:spTree>
    <p:extLst>
      <p:ext uri="{BB962C8B-B14F-4D97-AF65-F5344CB8AC3E}">
        <p14:creationId xmlns:p14="http://schemas.microsoft.com/office/powerpoint/2010/main" val="1256926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Char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a:solidFill>
                  <a:srgbClr val="37424A"/>
                </a:solidFill>
              </a:rPr>
              <a:t>Goldsmiths, University of London | Editable title here</a:t>
            </a:r>
            <a:endParaRPr lang="en-GB" dirty="0">
              <a:solidFill>
                <a:srgbClr val="37424A"/>
              </a:solidFill>
            </a:endParaRPr>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3697342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25082864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120" y="557530"/>
            <a:ext cx="6635726" cy="5728970"/>
          </a:xfrm>
          <a:prstGeom prst="rect">
            <a:avLst/>
          </a:prstGeom>
        </p:spPr>
      </p:pic>
    </p:spTree>
    <p:extLst>
      <p:ext uri="{BB962C8B-B14F-4D97-AF65-F5344CB8AC3E}">
        <p14:creationId xmlns:p14="http://schemas.microsoft.com/office/powerpoint/2010/main" val="1747530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ext uri="{BB962C8B-B14F-4D97-AF65-F5344CB8AC3E}">
        <p14:creationId xmlns:p14="http://schemas.microsoft.com/office/powerpoint/2010/main" val="3935622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68959" y="570230"/>
            <a:ext cx="6882679" cy="5716270"/>
          </a:xfrm>
          <a:prstGeom prst="rect">
            <a:avLst/>
          </a:prstGeom>
        </p:spPr>
      </p:pic>
    </p:spTree>
    <p:extLst>
      <p:ext uri="{BB962C8B-B14F-4D97-AF65-F5344CB8AC3E}">
        <p14:creationId xmlns:p14="http://schemas.microsoft.com/office/powerpoint/2010/main" val="2562950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ext uri="{BB962C8B-B14F-4D97-AF65-F5344CB8AC3E}">
        <p14:creationId xmlns:p14="http://schemas.microsoft.com/office/powerpoint/2010/main" val="2696162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81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96871-C72F-43DD-9C1D-D28D085DDC9B}"/>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14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680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174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143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42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1562696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32009051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2709726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Tree>
    <p:extLst>
      <p:ext uri="{BB962C8B-B14F-4D97-AF65-F5344CB8AC3E}">
        <p14:creationId xmlns:p14="http://schemas.microsoft.com/office/powerpoint/2010/main" val="319087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Tree>
    <p:extLst>
      <p:ext uri="{BB962C8B-B14F-4D97-AF65-F5344CB8AC3E}">
        <p14:creationId xmlns:p14="http://schemas.microsoft.com/office/powerpoint/2010/main" val="368383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hasCustomPrompt="1"/>
          </p:nvPr>
        </p:nvSpPr>
        <p:spPr>
          <a:xfrm>
            <a:off x="6192000" y="142200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76000" y="1421999"/>
            <a:ext cx="4476059" cy="3942329"/>
          </a:xfrm>
          <a:prstGeom prst="rect">
            <a:avLst/>
          </a:prstGeom>
        </p:spPr>
      </p:pic>
      <p:sp>
        <p:nvSpPr>
          <p:cNvPr id="5" name="Content Placeholder 2">
            <a:extLst>
              <a:ext uri="{FF2B5EF4-FFF2-40B4-BE49-F238E27FC236}">
                <a16:creationId xmlns="" xmlns:a16="http://schemas.microsoft.com/office/drawing/2014/main" id="{C531BBC7-34A6-431D-9E54-2CDF9EC8389B}"/>
              </a:ext>
            </a:extLst>
          </p:cNvPr>
          <p:cNvSpPr>
            <a:spLocks noGrp="1"/>
          </p:cNvSpPr>
          <p:nvPr>
            <p:ph sz="half" idx="12" hasCustomPrompt="1"/>
          </p:nvPr>
        </p:nvSpPr>
        <p:spPr>
          <a:xfrm>
            <a:off x="6192000" y="242784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8" name="Content Placeholder 2">
            <a:extLst>
              <a:ext uri="{FF2B5EF4-FFF2-40B4-BE49-F238E27FC236}">
                <a16:creationId xmlns="" xmlns:a16="http://schemas.microsoft.com/office/drawing/2014/main" id="{C531BBC7-34A6-431D-9E54-2CDF9EC8389B}"/>
              </a:ext>
            </a:extLst>
          </p:cNvPr>
          <p:cNvSpPr>
            <a:spLocks noGrp="1"/>
          </p:cNvSpPr>
          <p:nvPr>
            <p:ph sz="half" idx="13" hasCustomPrompt="1"/>
          </p:nvPr>
        </p:nvSpPr>
        <p:spPr>
          <a:xfrm>
            <a:off x="6192000" y="343368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a:t>Add relevant </a:t>
            </a:r>
            <a:r>
              <a:rPr lang="en-US" dirty="0"/>
              <a:t>statistics here</a:t>
            </a:r>
          </a:p>
        </p:txBody>
      </p:sp>
    </p:spTree>
    <p:extLst>
      <p:ext uri="{BB962C8B-B14F-4D97-AF65-F5344CB8AC3E}">
        <p14:creationId xmlns:p14="http://schemas.microsoft.com/office/powerpoint/2010/main" val="1283907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0662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533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8296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510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15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65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102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3456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endParaRPr lang="en-US"/>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23321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Char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a:t>Goldsmiths, University of London | Editable title here</a:t>
            </a:r>
            <a:endParaRPr lang="en-GB" dirty="0"/>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091E316-D7EE-45A9-B894-8DB430B39E37}"/>
              </a:ext>
            </a:extLst>
          </p:cNvPr>
          <p:cNvSpPr>
            <a:spLocks noGrp="1"/>
          </p:cNvSpPr>
          <p:nvPr>
            <p:ph type="title"/>
          </p:nvPr>
        </p:nvSpPr>
        <p:spPr>
          <a:xfrm>
            <a:off x="576000" y="1440000"/>
            <a:ext cx="8244000" cy="470898"/>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BD0A2E87-DFF1-4FB2-9F52-99F33165A850}"/>
              </a:ext>
            </a:extLst>
          </p:cNvPr>
          <p:cNvSpPr>
            <a:spLocks noGrp="1"/>
          </p:cNvSpPr>
          <p:nvPr>
            <p:ph type="body" idx="1"/>
          </p:nvPr>
        </p:nvSpPr>
        <p:spPr>
          <a:xfrm>
            <a:off x="576000" y="2268000"/>
            <a:ext cx="8244000" cy="308905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 xmlns:a16="http://schemas.microsoft.com/office/drawing/2014/main" id="{01EBC0BE-2330-47C2-B286-0471C9D61B79}"/>
              </a:ext>
            </a:extLst>
          </p:cNvPr>
          <p:cNvSpPr>
            <a:spLocks noGrp="1"/>
          </p:cNvSpPr>
          <p:nvPr>
            <p:ph type="ftr" sz="quarter" idx="3"/>
          </p:nvPr>
        </p:nvSpPr>
        <p:spPr>
          <a:xfrm>
            <a:off x="576000" y="6408000"/>
            <a:ext cx="5400000" cy="180000"/>
          </a:xfrm>
          <a:prstGeom prst="rect">
            <a:avLst/>
          </a:prstGeom>
        </p:spPr>
        <p:txBody>
          <a:bodyPr vert="horz" lIns="0" tIns="0" rIns="0" bIns="0" rtlCol="0" anchor="t"/>
          <a:lstStyle>
            <a:lvl1pPr algn="l">
              <a:defRPr sz="900">
                <a:solidFill>
                  <a:schemeClr val="tx1"/>
                </a:solidFill>
              </a:defRPr>
            </a:lvl1pPr>
          </a:lstStyle>
          <a:p>
            <a:r>
              <a:rPr lang="en-GB"/>
              <a:t>Goldsmiths, University of London | Editable title here</a:t>
            </a:r>
            <a:endParaRPr lang="en-GB" dirty="0"/>
          </a:p>
        </p:txBody>
      </p:sp>
      <p:sp>
        <p:nvSpPr>
          <p:cNvPr id="6" name="Slide Number Placeholder 5">
            <a:extLst>
              <a:ext uri="{FF2B5EF4-FFF2-40B4-BE49-F238E27FC236}">
                <a16:creationId xmlns="" xmlns:a16="http://schemas.microsoft.com/office/drawing/2014/main" id="{AB248B5D-F3C9-4943-A8A4-B8AE5360A7EE}"/>
              </a:ext>
            </a:extLst>
          </p:cNvPr>
          <p:cNvSpPr>
            <a:spLocks noGrp="1"/>
          </p:cNvSpPr>
          <p:nvPr>
            <p:ph type="sldNum" sz="quarter" idx="4"/>
          </p:nvPr>
        </p:nvSpPr>
        <p:spPr>
          <a:xfrm>
            <a:off x="9043738" y="6408000"/>
            <a:ext cx="2594610" cy="180000"/>
          </a:xfrm>
          <a:prstGeom prst="rect">
            <a:avLst/>
          </a:prstGeom>
        </p:spPr>
        <p:txBody>
          <a:bodyPr vert="horz" lIns="0" tIns="0" rIns="0" bIns="0" rtlCol="0" anchor="t"/>
          <a:lstStyle>
            <a:lvl1pPr algn="r">
              <a:defRPr sz="1200">
                <a:solidFill>
                  <a:schemeClr val="tx1"/>
                </a:solidFill>
              </a:defRPr>
            </a:lvl1pPr>
          </a:lstStyle>
          <a:p>
            <a:fld id="{C45898BD-8DB3-4345-AE56-88AEC7779688}" type="slidenum">
              <a:rPr lang="en-GB" smtClean="0"/>
              <a:pPr/>
              <a:t>‹#›</a:t>
            </a:fld>
            <a:endParaRPr lang="en-GB"/>
          </a:p>
        </p:txBody>
      </p:sp>
    </p:spTree>
    <p:extLst>
      <p:ext uri="{BB962C8B-B14F-4D97-AF65-F5344CB8AC3E}">
        <p14:creationId xmlns:p14="http://schemas.microsoft.com/office/powerpoint/2010/main" val="1094251862"/>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0" r:id="rId3"/>
    <p:sldLayoutId id="2147483679" r:id="rId4"/>
    <p:sldLayoutId id="2147483680" r:id="rId5"/>
    <p:sldLayoutId id="2147483681" r:id="rId6"/>
    <p:sldLayoutId id="2147483678" r:id="rId7"/>
    <p:sldLayoutId id="2147483682" r:id="rId8"/>
    <p:sldLayoutId id="2147483683" r:id="rId9"/>
    <p:sldLayoutId id="2147483663" r:id="rId10"/>
    <p:sldLayoutId id="2147483668" r:id="rId11"/>
    <p:sldLayoutId id="2147483688" r:id="rId12"/>
    <p:sldLayoutId id="2147483670" r:id="rId13"/>
    <p:sldLayoutId id="2147483661" r:id="rId14"/>
    <p:sldLayoutId id="2147483662" r:id="rId15"/>
    <p:sldLayoutId id="2147483692" r:id="rId16"/>
    <p:sldLayoutId id="2147483684" r:id="rId17"/>
    <p:sldLayoutId id="2147483667" r:id="rId18"/>
    <p:sldLayoutId id="2147483669" r:id="rId19"/>
    <p:sldLayoutId id="2147483664" r:id="rId20"/>
    <p:sldLayoutId id="2147483689" r:id="rId21"/>
    <p:sldLayoutId id="2147483691" r:id="rId22"/>
    <p:sldLayoutId id="2147483665" r:id="rId23"/>
    <p:sldLayoutId id="2147483690" r:id="rId24"/>
    <p:sldLayoutId id="2147483671" r:id="rId25"/>
    <p:sldLayoutId id="2147483655" r:id="rId26"/>
    <p:sldLayoutId id="2147483666" r:id="rId27"/>
    <p:sldLayoutId id="2147483672" r:id="rId28"/>
    <p:sldLayoutId id="2147483673" r:id="rId29"/>
    <p:sldLayoutId id="2147483674" r:id="rId30"/>
    <p:sldLayoutId id="2147483675" r:id="rId31"/>
    <p:sldLayoutId id="2147483676" r:id="rId32"/>
    <p:sldLayoutId id="2147483677" r:id="rId33"/>
    <p:sldLayoutId id="2147483687" r:id="rId34"/>
    <p:sldLayoutId id="2147483685" r:id="rId35"/>
  </p:sldLayoutIdLst>
  <p:hf sldNum="0" hd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6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2pPr>
      <a:lvl3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091E316-D7EE-45A9-B894-8DB430B39E37}"/>
              </a:ext>
            </a:extLst>
          </p:cNvPr>
          <p:cNvSpPr>
            <a:spLocks noGrp="1"/>
          </p:cNvSpPr>
          <p:nvPr>
            <p:ph type="title"/>
          </p:nvPr>
        </p:nvSpPr>
        <p:spPr>
          <a:xfrm>
            <a:off x="576000" y="1440000"/>
            <a:ext cx="8244000" cy="470898"/>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BD0A2E87-DFF1-4FB2-9F52-99F33165A850}"/>
              </a:ext>
            </a:extLst>
          </p:cNvPr>
          <p:cNvSpPr>
            <a:spLocks noGrp="1"/>
          </p:cNvSpPr>
          <p:nvPr>
            <p:ph type="body" idx="1"/>
          </p:nvPr>
        </p:nvSpPr>
        <p:spPr>
          <a:xfrm>
            <a:off x="576000" y="2268000"/>
            <a:ext cx="8244000" cy="308905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 xmlns:a16="http://schemas.microsoft.com/office/drawing/2014/main" id="{01EBC0BE-2330-47C2-B286-0471C9D61B79}"/>
              </a:ext>
            </a:extLst>
          </p:cNvPr>
          <p:cNvSpPr>
            <a:spLocks noGrp="1"/>
          </p:cNvSpPr>
          <p:nvPr>
            <p:ph type="ftr" sz="quarter" idx="3"/>
          </p:nvPr>
        </p:nvSpPr>
        <p:spPr>
          <a:xfrm>
            <a:off x="576000" y="6408000"/>
            <a:ext cx="5400000" cy="180000"/>
          </a:xfrm>
          <a:prstGeom prst="rect">
            <a:avLst/>
          </a:prstGeom>
        </p:spPr>
        <p:txBody>
          <a:bodyPr vert="horz" lIns="0" tIns="0" rIns="0" bIns="0" rtlCol="0" anchor="t"/>
          <a:lstStyle>
            <a:lvl1pPr algn="l">
              <a:defRPr sz="900">
                <a:solidFill>
                  <a:schemeClr val="tx1"/>
                </a:solidFill>
              </a:defRPr>
            </a:lvl1pPr>
          </a:lstStyle>
          <a:p>
            <a:r>
              <a:rPr lang="en-GB">
                <a:solidFill>
                  <a:srgbClr val="37424A"/>
                </a:solidFill>
              </a:rPr>
              <a:t>Goldsmiths, University of London | Editable title here</a:t>
            </a:r>
            <a:endParaRPr lang="en-GB" dirty="0">
              <a:solidFill>
                <a:srgbClr val="37424A"/>
              </a:solidFill>
            </a:endParaRPr>
          </a:p>
        </p:txBody>
      </p:sp>
      <p:sp>
        <p:nvSpPr>
          <p:cNvPr id="6" name="Slide Number Placeholder 5">
            <a:extLst>
              <a:ext uri="{FF2B5EF4-FFF2-40B4-BE49-F238E27FC236}">
                <a16:creationId xmlns="" xmlns:a16="http://schemas.microsoft.com/office/drawing/2014/main" id="{AB248B5D-F3C9-4943-A8A4-B8AE5360A7EE}"/>
              </a:ext>
            </a:extLst>
          </p:cNvPr>
          <p:cNvSpPr>
            <a:spLocks noGrp="1"/>
          </p:cNvSpPr>
          <p:nvPr>
            <p:ph type="sldNum" sz="quarter" idx="4"/>
          </p:nvPr>
        </p:nvSpPr>
        <p:spPr>
          <a:xfrm>
            <a:off x="9043738" y="6408000"/>
            <a:ext cx="2594610" cy="180000"/>
          </a:xfrm>
          <a:prstGeom prst="rect">
            <a:avLst/>
          </a:prstGeom>
        </p:spPr>
        <p:txBody>
          <a:bodyPr vert="horz" lIns="0" tIns="0" rIns="0" bIns="0" rtlCol="0" anchor="t"/>
          <a:lstStyle>
            <a:lvl1pPr algn="r">
              <a:defRPr sz="1200">
                <a:solidFill>
                  <a:schemeClr val="tx1"/>
                </a:solidFill>
              </a:defRPr>
            </a:lvl1p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2300154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Lst>
  <p:hf sldNum="0" hd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6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2pPr>
      <a:lvl3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comments" Target="../comments/commen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mailto:a.hoque@gold.ac.uk"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neu.org.uk/media/11431/view"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601364"/>
            <a:ext cx="11280640" cy="3434786"/>
          </a:xfrm>
        </p:spPr>
        <p:txBody>
          <a:bodyPr/>
          <a:lstStyle/>
          <a:p>
            <a:r>
              <a:rPr lang="en-GB" sz="4000" dirty="0"/>
              <a:t>Do we really know who our students are? Understanding, implementing and embedding a </a:t>
            </a:r>
            <a:r>
              <a:rPr lang="en-GB" sz="4000" b="1" dirty="0"/>
              <a:t>culturally responsive pedagogy </a:t>
            </a:r>
            <a:r>
              <a:rPr lang="en-GB" sz="4000" dirty="0"/>
              <a:t>in our everyday </a:t>
            </a:r>
            <a:r>
              <a:rPr lang="en-GB" sz="4000" dirty="0" smtClean="0"/>
              <a:t>practice</a:t>
            </a:r>
            <a:br>
              <a:rPr lang="en-GB" sz="4000" dirty="0" smtClean="0"/>
            </a:br>
            <a:r>
              <a:rPr lang="en-GB" sz="4000" dirty="0"/>
              <a:t/>
            </a:r>
            <a:br>
              <a:rPr lang="en-GB" sz="4000" dirty="0"/>
            </a:br>
            <a:r>
              <a:rPr lang="en-GB" sz="2400" dirty="0" smtClean="0"/>
              <a:t>Dr </a:t>
            </a:r>
            <a:r>
              <a:rPr lang="en-GB" sz="2400" dirty="0" err="1" smtClean="0"/>
              <a:t>Aminul</a:t>
            </a:r>
            <a:r>
              <a:rPr lang="en-GB" sz="2400" dirty="0" smtClean="0"/>
              <a:t> </a:t>
            </a:r>
            <a:r>
              <a:rPr lang="en-GB" sz="2400" dirty="0" err="1" smtClean="0"/>
              <a:t>Hoque</a:t>
            </a:r>
            <a:r>
              <a:rPr lang="en-GB" sz="2400" dirty="0" smtClean="0"/>
              <a:t> MBE</a:t>
            </a:r>
            <a:br>
              <a:rPr lang="en-GB" sz="2400" dirty="0" smtClean="0"/>
            </a:br>
            <a:r>
              <a:rPr lang="en-GB" sz="2400" dirty="0" smtClean="0"/>
              <a:t>Goldsmiths College, University of London</a:t>
            </a:r>
            <a:endParaRPr lang="en-GB" sz="2400" dirty="0"/>
          </a:p>
        </p:txBody>
      </p:sp>
      <p:sp>
        <p:nvSpPr>
          <p:cNvPr id="3" name="Content Placeholder 2"/>
          <p:cNvSpPr>
            <a:spLocks noGrp="1"/>
          </p:cNvSpPr>
          <p:nvPr>
            <p:ph idx="1"/>
          </p:nvPr>
        </p:nvSpPr>
        <p:spPr>
          <a:xfrm>
            <a:off x="576000" y="2268000"/>
            <a:ext cx="8244000" cy="360099"/>
          </a:xfrm>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814" y="2531382"/>
            <a:ext cx="3037186" cy="20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3895"/>
            <a:ext cx="3341068" cy="224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068" y="4613896"/>
            <a:ext cx="2926035" cy="224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4814" y="4613894"/>
            <a:ext cx="3037186" cy="224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7103" y="4613896"/>
            <a:ext cx="2887711" cy="224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477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93806"/>
            <a:ext cx="11665296" cy="941796"/>
          </a:xfrm>
        </p:spPr>
        <p:txBody>
          <a:bodyPr/>
          <a:lstStyle/>
          <a:p>
            <a:r>
              <a:rPr lang="en-GB" b="1" dirty="0" smtClean="0"/>
              <a:t>‘Ideal’ </a:t>
            </a:r>
            <a:r>
              <a:rPr lang="en-GB" b="1" dirty="0" err="1" smtClean="0"/>
              <a:t>univeristy</a:t>
            </a:r>
            <a:r>
              <a:rPr lang="en-GB" b="1" dirty="0" smtClean="0"/>
              <a:t> student – key characteristics/ background required</a:t>
            </a:r>
            <a:endParaRPr lang="en-GB" b="1" dirty="0"/>
          </a:p>
        </p:txBody>
      </p:sp>
      <p:sp>
        <p:nvSpPr>
          <p:cNvPr id="3" name="Content Placeholder 2"/>
          <p:cNvSpPr>
            <a:spLocks noGrp="1"/>
          </p:cNvSpPr>
          <p:nvPr>
            <p:ph idx="1"/>
          </p:nvPr>
        </p:nvSpPr>
        <p:spPr>
          <a:xfrm>
            <a:off x="119336" y="1340768"/>
            <a:ext cx="11881320" cy="4985980"/>
          </a:xfrm>
        </p:spPr>
        <p:txBody>
          <a:bodyPr/>
          <a:lstStyle/>
          <a:p>
            <a:pPr marL="0" indent="0">
              <a:buNone/>
            </a:pPr>
            <a:r>
              <a:rPr lang="en-GB" sz="3600" dirty="0" smtClean="0">
                <a:latin typeface="+mj-lt"/>
              </a:rPr>
              <a:t>(relative) financial stability. </a:t>
            </a:r>
            <a:r>
              <a:rPr lang="en-GB" sz="3600" b="1" dirty="0" smtClean="0">
                <a:latin typeface="Agency FB" panose="020B0503020202020204" pitchFamily="34" charset="0"/>
              </a:rPr>
              <a:t>Flexibility.</a:t>
            </a:r>
            <a:r>
              <a:rPr lang="en-GB" sz="3600" dirty="0" smtClean="0"/>
              <a:t> </a:t>
            </a:r>
            <a:r>
              <a:rPr lang="en-GB" sz="3600" i="1" dirty="0" smtClean="0">
                <a:latin typeface="Arial" panose="020B0604020202020204" pitchFamily="34" charset="0"/>
                <a:cs typeface="Arial" panose="020B0604020202020204" pitchFamily="34" charset="0"/>
              </a:rPr>
              <a:t>Access to networks of ‘critical’ friends. </a:t>
            </a:r>
            <a:r>
              <a:rPr lang="en-GB" sz="3600" dirty="0" smtClean="0">
                <a:latin typeface="Batang" panose="02030600000101010101" pitchFamily="18" charset="-127"/>
                <a:ea typeface="Batang" panose="02030600000101010101" pitchFamily="18" charset="-127"/>
              </a:rPr>
              <a:t>Literate (‘professional’) parents/ siblings. </a:t>
            </a:r>
            <a:r>
              <a:rPr lang="en-GB" sz="3600" dirty="0" smtClean="0">
                <a:latin typeface="Berlin Sans FB Demi" panose="020E0802020502020306" pitchFamily="34" charset="0"/>
              </a:rPr>
              <a:t>Access to stationery/ digital equipment/ </a:t>
            </a:r>
            <a:r>
              <a:rPr lang="en-GB" sz="3600" dirty="0" err="1" smtClean="0">
                <a:latin typeface="Berlin Sans FB Demi" panose="020E0802020502020306" pitchFamily="34" charset="0"/>
              </a:rPr>
              <a:t>wi-fi</a:t>
            </a:r>
            <a:r>
              <a:rPr lang="en-GB" sz="3600" dirty="0" smtClean="0">
                <a:latin typeface="Berlin Sans FB Demi" panose="020E0802020502020306" pitchFamily="34" charset="0"/>
              </a:rPr>
              <a:t>/ homework space etc. </a:t>
            </a:r>
            <a:r>
              <a:rPr lang="en-GB" sz="3600" dirty="0" smtClean="0">
                <a:latin typeface="Cambria" panose="02040503050406030204" pitchFamily="18" charset="0"/>
              </a:rPr>
              <a:t>Confidence to ask questions.</a:t>
            </a:r>
            <a:r>
              <a:rPr lang="en-GB" sz="3600" dirty="0" smtClean="0"/>
              <a:t> </a:t>
            </a:r>
            <a:r>
              <a:rPr lang="en-GB" sz="3600" dirty="0" smtClean="0">
                <a:latin typeface="Franklin Gothic Medium" panose="020B0603020102020204" pitchFamily="34" charset="0"/>
              </a:rPr>
              <a:t>Knowledge of the university (HE) system. </a:t>
            </a:r>
            <a:r>
              <a:rPr lang="en-GB" sz="3600" b="1" dirty="0" smtClean="0">
                <a:latin typeface="Comic Sans MS" panose="030F0702030302020204" pitchFamily="66" charset="0"/>
              </a:rPr>
              <a:t>Ability to read CRITICALLY. </a:t>
            </a:r>
            <a:r>
              <a:rPr lang="en-GB" sz="3600" i="1" dirty="0" smtClean="0">
                <a:latin typeface="Arial Unicode MS" panose="020B0604020202020204" pitchFamily="34" charset="-128"/>
                <a:ea typeface="Arial Unicode MS" panose="020B0604020202020204" pitchFamily="34" charset="-128"/>
                <a:cs typeface="Arial Unicode MS" panose="020B0604020202020204" pitchFamily="34" charset="-128"/>
              </a:rPr>
              <a:t>Career plan? </a:t>
            </a:r>
            <a:r>
              <a:rPr lang="en-GB" sz="3600" b="1" dirty="0" smtClean="0"/>
              <a:t>Time</a:t>
            </a:r>
            <a:r>
              <a:rPr lang="en-GB" sz="3600" dirty="0" smtClean="0"/>
              <a:t> </a:t>
            </a:r>
            <a:r>
              <a:rPr lang="en-GB" sz="3600" dirty="0" smtClean="0">
                <a:latin typeface="Arial" panose="020B0604020202020204" pitchFamily="34" charset="0"/>
                <a:cs typeface="Arial" panose="020B0604020202020204" pitchFamily="34" charset="0"/>
              </a:rPr>
              <a:t>(to ‘hang out’ at university and not always rushing to get home; to do my reading and not feel ‘tired’ all the time).</a:t>
            </a:r>
            <a:r>
              <a:rPr lang="en-GB" sz="3600" dirty="0" smtClean="0"/>
              <a:t> </a:t>
            </a:r>
            <a:r>
              <a:rPr lang="en-GB" sz="3600" dirty="0" smtClean="0">
                <a:latin typeface="Mangal" panose="02040503050203030202" pitchFamily="18" charset="0"/>
                <a:cs typeface="Mangal" panose="02040503050203030202" pitchFamily="18" charset="0"/>
              </a:rPr>
              <a:t>Not having to work (help family, pay for mobile bills/ travel). </a:t>
            </a:r>
            <a:r>
              <a:rPr lang="en-GB" sz="3600" b="1" dirty="0" smtClean="0"/>
              <a:t>Well travelled (‘worldly’). </a:t>
            </a:r>
            <a:r>
              <a:rPr lang="en-GB" sz="3600" dirty="0" smtClean="0">
                <a:latin typeface="Arial Unicode MS" panose="020B0604020202020204" pitchFamily="34" charset="-128"/>
                <a:ea typeface="Arial Unicode MS" panose="020B0604020202020204" pitchFamily="34" charset="-128"/>
                <a:cs typeface="Arial Unicode MS" panose="020B0604020202020204" pitchFamily="34" charset="-128"/>
              </a:rPr>
              <a:t>Independent study skills. </a:t>
            </a:r>
            <a:endParaRPr lang="en-GB"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331522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000" y="257802"/>
            <a:ext cx="11280640" cy="941796"/>
          </a:xfrm>
        </p:spPr>
        <p:txBody>
          <a:bodyPr/>
          <a:lstStyle/>
          <a:p>
            <a:r>
              <a:rPr lang="en-GB" dirty="0" smtClean="0">
                <a:solidFill>
                  <a:srgbClr val="FF0000"/>
                </a:solidFill>
              </a:rPr>
              <a:t>Case study – Fatima, aged 19, female, Bangladeshi, from London. Wants to become a teacher. ‘My typical week’. </a:t>
            </a:r>
            <a:endParaRPr lang="en-GB" dirty="0">
              <a:solidFill>
                <a:srgbClr val="FF0000"/>
              </a:solidFill>
            </a:endParaRPr>
          </a:p>
        </p:txBody>
      </p:sp>
      <p:sp>
        <p:nvSpPr>
          <p:cNvPr id="3" name="Content Placeholder 2"/>
          <p:cNvSpPr>
            <a:spLocks noGrp="1"/>
          </p:cNvSpPr>
          <p:nvPr>
            <p:ph idx="1"/>
          </p:nvPr>
        </p:nvSpPr>
        <p:spPr>
          <a:xfrm>
            <a:off x="47328" y="1196752"/>
            <a:ext cx="12025336" cy="6139117"/>
          </a:xfrm>
        </p:spPr>
        <p:txBody>
          <a:bodyPr/>
          <a:lstStyle/>
          <a:p>
            <a:pPr marL="0" indent="0">
              <a:buNone/>
            </a:pPr>
            <a:r>
              <a:rPr lang="en-GB" sz="2400" dirty="0" smtClean="0"/>
              <a:t>I love my family and my very close-knit Bangladeshi community. My culture and community mean a great deal to me, although it can be sometimes overwhelming – the private is nearly always public. I have a large family. I am the second oldest of 5 siblings, and also the first person to go university (a great source of pride for my family). So the pressure is on! My parents are amazing and super-supportive, but are always busy managing the house. My father grew up in Bangladesh and cannot speak much English. He is always working all sorts of hours in a grocery store. My mum is a housewife and also has a disability which means that my older sister and I have to help out a lot at home. It is chaotic at home, but I love it. I share a room with 2 of my sisters, and we are constantly fighting for the one working laptop that we have. My grandparents also live with us and frequently I have to take them for hospital appointments because I can speak English. And often, either myself or my older sister have to drop my younger siblings off to school and pick them up. My day starts at 6.30am because I have to get them ready for school and then rush to university to make the 10am lecture. And then I’m rushing back afterwards for the pick up. Oh did I also tell you that I am online for Arabic classes everyday between 5-7pm, and I have a part-time weekend job. I am always ‘running’ and ‘juggling’. ‘Multitasking’ has become part of my identity. </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4288816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977660"/>
            <a:ext cx="10920600" cy="7214972"/>
          </a:xfrm>
        </p:spPr>
        <p:txBody>
          <a:bodyPr/>
          <a:lstStyle/>
          <a:p>
            <a:r>
              <a:rPr lang="en-GB" sz="7200" b="1" dirty="0" smtClean="0"/>
              <a:t>What barriers/ challenges/ opportunities can you identify? </a:t>
            </a:r>
            <a:endParaRPr lang="en-GB" sz="7200" b="1"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3368142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732599"/>
            <a:ext cx="11208632" cy="941796"/>
          </a:xfrm>
        </p:spPr>
        <p:txBody>
          <a:bodyPr/>
          <a:lstStyle/>
          <a:p>
            <a:r>
              <a:rPr lang="en-GB" b="1" dirty="0" smtClean="0"/>
              <a:t>The intersectional ‘lived experiences’ of many students from BAME backgrounds</a:t>
            </a:r>
            <a:endParaRPr lang="en-GB" b="1" dirty="0"/>
          </a:p>
        </p:txBody>
      </p:sp>
      <p:sp>
        <p:nvSpPr>
          <p:cNvPr id="3" name="Content Placeholder 2"/>
          <p:cNvSpPr>
            <a:spLocks noGrp="1"/>
          </p:cNvSpPr>
          <p:nvPr>
            <p:ph idx="1"/>
          </p:nvPr>
        </p:nvSpPr>
        <p:spPr>
          <a:xfrm>
            <a:off x="191344" y="1844824"/>
            <a:ext cx="11737304" cy="4501745"/>
          </a:xfrm>
        </p:spPr>
        <p:txBody>
          <a:bodyPr/>
          <a:lstStyle/>
          <a:p>
            <a:pPr marL="0" indent="0">
              <a:buNone/>
            </a:pPr>
            <a:r>
              <a:rPr lang="en-GB" sz="2400" dirty="0"/>
              <a:t>These pupils also happen to come from low income socio-economic backgrounds and also have been disproportionately affected (recently) by the Covid-19 pandemic.</a:t>
            </a:r>
          </a:p>
          <a:p>
            <a:endParaRPr lang="en-GB" sz="2400" dirty="0"/>
          </a:p>
          <a:p>
            <a:pPr marL="0" indent="0">
              <a:buNone/>
            </a:pPr>
            <a:r>
              <a:rPr lang="en-GB" sz="2400" dirty="0" smtClean="0"/>
              <a:t>The </a:t>
            </a:r>
            <a:r>
              <a:rPr lang="en-GB" sz="2400" dirty="0"/>
              <a:t>wider empirical </a:t>
            </a:r>
            <a:r>
              <a:rPr lang="en-GB" sz="2400" dirty="0" smtClean="0"/>
              <a:t>research </a:t>
            </a:r>
            <a:r>
              <a:rPr lang="en-GB" sz="2400" dirty="0"/>
              <a:t>highlights that many of these students have an intersectional lived experience focused around cultural barriers to higher education, part time employment commitments, care responsibilities, apathy towards wider university social education, </a:t>
            </a:r>
            <a:r>
              <a:rPr lang="en-GB" sz="2400" dirty="0" smtClean="0"/>
              <a:t>poverty of </a:t>
            </a:r>
            <a:r>
              <a:rPr lang="en-GB" sz="2400" dirty="0"/>
              <a:t>(low) aspirations (Archer et al, 2010; </a:t>
            </a:r>
            <a:r>
              <a:rPr lang="en-GB" sz="2400" dirty="0" err="1"/>
              <a:t>Hoque</a:t>
            </a:r>
            <a:r>
              <a:rPr lang="en-GB" sz="2400" dirty="0"/>
              <a:t>, </a:t>
            </a:r>
            <a:r>
              <a:rPr lang="en-GB" sz="2400" dirty="0" smtClean="0"/>
              <a:t>2015a, </a:t>
            </a:r>
            <a:r>
              <a:rPr lang="en-GB" sz="2400" dirty="0"/>
              <a:t>2018).</a:t>
            </a:r>
          </a:p>
          <a:p>
            <a:pPr marL="0" indent="0">
              <a:buNone/>
            </a:pPr>
            <a:endParaRPr lang="en-GB" sz="2400" dirty="0"/>
          </a:p>
          <a:p>
            <a:pPr marL="0" indent="0">
              <a:buNone/>
            </a:pPr>
            <a:r>
              <a:rPr lang="en-GB" sz="2400" dirty="0" smtClean="0"/>
              <a:t>These </a:t>
            </a:r>
            <a:r>
              <a:rPr lang="en-GB" sz="2400" dirty="0"/>
              <a:t>students are also overwhelmingly of Muslim/ Islamic background </a:t>
            </a:r>
            <a:r>
              <a:rPr lang="en-GB" sz="2400" dirty="0" smtClean="0"/>
              <a:t>and there is an </a:t>
            </a:r>
            <a:r>
              <a:rPr lang="en-GB" sz="2400" dirty="0"/>
              <a:t>additional institutional and societal barrier of discrimination </a:t>
            </a:r>
            <a:r>
              <a:rPr lang="en-GB" sz="2400" dirty="0" smtClean="0"/>
              <a:t>(Islamophobia) that </a:t>
            </a:r>
            <a:r>
              <a:rPr lang="en-GB" sz="2400" dirty="0"/>
              <a:t>they need to negotiate? (Allen, </a:t>
            </a:r>
            <a:r>
              <a:rPr lang="en-GB" sz="2400" dirty="0" smtClean="0"/>
              <a:t>2010; </a:t>
            </a:r>
            <a:r>
              <a:rPr lang="en-GB" sz="2400" dirty="0" err="1"/>
              <a:t>Shain</a:t>
            </a:r>
            <a:r>
              <a:rPr lang="en-GB" sz="2400" dirty="0"/>
              <a:t>, 2003, 2010; </a:t>
            </a:r>
            <a:r>
              <a:rPr lang="en-GB" sz="2400" dirty="0" err="1"/>
              <a:t>Hoque</a:t>
            </a:r>
            <a:r>
              <a:rPr lang="en-GB" sz="2400" dirty="0"/>
              <a:t>, </a:t>
            </a:r>
            <a:r>
              <a:rPr lang="en-GB" sz="2400" dirty="0" smtClean="0"/>
              <a:t>2015a, </a:t>
            </a:r>
            <a:r>
              <a:rPr lang="en-GB" sz="2400" dirty="0"/>
              <a:t>2018).</a:t>
            </a:r>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80748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232832"/>
            <a:ext cx="11881320" cy="1495794"/>
          </a:xfrm>
        </p:spPr>
        <p:txBody>
          <a:bodyPr/>
          <a:lstStyle/>
          <a:p>
            <a:r>
              <a:rPr lang="en-GB" sz="5400" b="1" dirty="0" smtClean="0"/>
              <a:t>Covid-19 – a working class reality </a:t>
            </a:r>
            <a:endParaRPr lang="en-GB" sz="5400" b="1" dirty="0"/>
          </a:p>
        </p:txBody>
      </p:sp>
      <p:sp>
        <p:nvSpPr>
          <p:cNvPr id="3" name="Content Placeholder 2"/>
          <p:cNvSpPr>
            <a:spLocks noGrp="1"/>
          </p:cNvSpPr>
          <p:nvPr>
            <p:ph idx="1"/>
          </p:nvPr>
        </p:nvSpPr>
        <p:spPr>
          <a:xfrm>
            <a:off x="119336" y="1484785"/>
            <a:ext cx="7920880" cy="6306342"/>
          </a:xfrm>
        </p:spPr>
        <p:txBody>
          <a:bodyPr/>
          <a:lstStyle/>
          <a:p>
            <a:r>
              <a:rPr lang="en-GB" sz="3200" dirty="0"/>
              <a:t>Intergenerational households</a:t>
            </a:r>
          </a:p>
          <a:p>
            <a:r>
              <a:rPr lang="en-GB" sz="3200" dirty="0"/>
              <a:t>Overcrowded </a:t>
            </a:r>
            <a:r>
              <a:rPr lang="en-GB" sz="3200" dirty="0" smtClean="0"/>
              <a:t>houses</a:t>
            </a:r>
          </a:p>
          <a:p>
            <a:r>
              <a:rPr lang="en-GB" sz="3200" dirty="0" smtClean="0"/>
              <a:t>Digital poverty</a:t>
            </a:r>
            <a:endParaRPr lang="en-GB" sz="3200" dirty="0"/>
          </a:p>
          <a:p>
            <a:r>
              <a:rPr lang="en-GB" sz="3200" dirty="0"/>
              <a:t>Caring responsibilities (cultural)</a:t>
            </a:r>
          </a:p>
          <a:p>
            <a:r>
              <a:rPr lang="en-GB" sz="3200" dirty="0"/>
              <a:t>Service sector employment (‘too nice &amp; compliant’)</a:t>
            </a:r>
          </a:p>
          <a:p>
            <a:r>
              <a:rPr lang="en-GB" sz="3200" dirty="0"/>
              <a:t>Mistrust in the health </a:t>
            </a:r>
            <a:r>
              <a:rPr lang="en-GB" sz="3200" dirty="0" smtClean="0"/>
              <a:t>service (‘institutionalised’ racism) -Discrimination</a:t>
            </a:r>
            <a:endParaRPr lang="en-GB" sz="3200" dirty="0"/>
          </a:p>
          <a:p>
            <a:r>
              <a:rPr lang="en-GB" sz="3200" dirty="0"/>
              <a:t>Underlying health issues? </a:t>
            </a:r>
            <a:endParaRPr lang="en-GB" sz="3200" dirty="0" smtClean="0"/>
          </a:p>
          <a:p>
            <a:r>
              <a:rPr lang="en-GB" sz="3200" dirty="0" smtClean="0"/>
              <a:t>Mental health </a:t>
            </a:r>
          </a:p>
          <a:p>
            <a:pPr marL="0" indent="0">
              <a:buNone/>
            </a:pPr>
            <a:endParaRPr lang="en-GB" sz="3600" dirty="0"/>
          </a:p>
          <a:p>
            <a:pPr marL="0" indent="0">
              <a:buNone/>
            </a:pPr>
            <a:endParaRPr lang="en-GB" sz="1600"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1556792"/>
            <a:ext cx="415178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3933056"/>
            <a:ext cx="4151784"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91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336" y="462793"/>
            <a:ext cx="11953328" cy="387798"/>
          </a:xfrm>
        </p:spPr>
        <p:txBody>
          <a:bodyPr/>
          <a:lstStyle/>
          <a:p>
            <a:r>
              <a:rPr lang="en-GB" sz="2800" b="1" dirty="0" smtClean="0">
                <a:solidFill>
                  <a:schemeClr val="tx1">
                    <a:lumMod val="50000"/>
                  </a:schemeClr>
                </a:solidFill>
              </a:rPr>
              <a:t>A culturally inclusive pedagogy: Some practical suggestions</a:t>
            </a:r>
            <a:endParaRPr lang="en-GB" sz="2800" b="1" dirty="0">
              <a:solidFill>
                <a:schemeClr val="tx1">
                  <a:lumMod val="50000"/>
                </a:schemeClr>
              </a:solidFill>
            </a:endParaRPr>
          </a:p>
        </p:txBody>
      </p:sp>
      <p:sp>
        <p:nvSpPr>
          <p:cNvPr id="3" name="Content Placeholder 2"/>
          <p:cNvSpPr>
            <a:spLocks noGrp="1"/>
          </p:cNvSpPr>
          <p:nvPr>
            <p:ph idx="1"/>
          </p:nvPr>
        </p:nvSpPr>
        <p:spPr>
          <a:xfrm>
            <a:off x="263352" y="1052736"/>
            <a:ext cx="11809312" cy="7172220"/>
          </a:xfrm>
        </p:spPr>
        <p:txBody>
          <a:bodyPr/>
          <a:lstStyle/>
          <a:p>
            <a:pPr>
              <a:buFont typeface="Arial" panose="020B0604020202020204" pitchFamily="34" charset="0"/>
              <a:buChar char="•"/>
            </a:pPr>
            <a:r>
              <a:rPr lang="en-GB" dirty="0" smtClean="0">
                <a:solidFill>
                  <a:schemeClr val="tx1">
                    <a:lumMod val="50000"/>
                  </a:schemeClr>
                </a:solidFill>
              </a:rPr>
              <a:t>There must be ‘buy in’ from management/ hierarchy. </a:t>
            </a:r>
          </a:p>
          <a:p>
            <a:pPr>
              <a:buFont typeface="Arial" panose="020B0604020202020204" pitchFamily="34" charset="0"/>
              <a:buChar char="•"/>
            </a:pPr>
            <a:r>
              <a:rPr lang="en-GB" dirty="0" smtClean="0">
                <a:solidFill>
                  <a:schemeClr val="tx1">
                    <a:lumMod val="50000"/>
                  </a:schemeClr>
                </a:solidFill>
              </a:rPr>
              <a:t>Get to know your students. Listen and talk to your pupils. Give them space to tell you ‘their’ stories.</a:t>
            </a:r>
          </a:p>
          <a:p>
            <a:pPr>
              <a:buFont typeface="Arial" panose="020B0604020202020204" pitchFamily="34" charset="0"/>
              <a:buChar char="•"/>
            </a:pPr>
            <a:r>
              <a:rPr lang="en-GB" dirty="0" smtClean="0">
                <a:solidFill>
                  <a:schemeClr val="tx1">
                    <a:lumMod val="50000"/>
                  </a:schemeClr>
                </a:solidFill>
              </a:rPr>
              <a:t>Activities, readings, sports, curriculum, discussions to reflect diverse student population.</a:t>
            </a:r>
          </a:p>
          <a:p>
            <a:pPr>
              <a:buFont typeface="Arial" panose="020B0604020202020204" pitchFamily="34" charset="0"/>
              <a:buChar char="•"/>
            </a:pPr>
            <a:r>
              <a:rPr lang="en-GB" dirty="0" smtClean="0">
                <a:solidFill>
                  <a:schemeClr val="tx1">
                    <a:lumMod val="50000"/>
                  </a:schemeClr>
                </a:solidFill>
              </a:rPr>
              <a:t>Continuous staff training.</a:t>
            </a:r>
          </a:p>
          <a:p>
            <a:pPr>
              <a:buFont typeface="Arial" panose="020B0604020202020204" pitchFamily="34" charset="0"/>
              <a:buChar char="•"/>
            </a:pPr>
            <a:r>
              <a:rPr lang="en-GB" dirty="0" smtClean="0">
                <a:solidFill>
                  <a:schemeClr val="tx1">
                    <a:lumMod val="50000"/>
                  </a:schemeClr>
                </a:solidFill>
              </a:rPr>
              <a:t>Take a ‘walk’ in the community (events, read local papers, </a:t>
            </a:r>
            <a:r>
              <a:rPr lang="en-GB" dirty="0" err="1" smtClean="0">
                <a:solidFill>
                  <a:schemeClr val="tx1">
                    <a:lumMod val="50000"/>
                  </a:schemeClr>
                </a:solidFill>
              </a:rPr>
              <a:t>gov</a:t>
            </a:r>
            <a:r>
              <a:rPr lang="en-GB" dirty="0" smtClean="0">
                <a:solidFill>
                  <a:schemeClr val="tx1">
                    <a:lumMod val="50000"/>
                  </a:schemeClr>
                </a:solidFill>
              </a:rPr>
              <a:t> data, </a:t>
            </a:r>
            <a:r>
              <a:rPr lang="en-GB" dirty="0" err="1" smtClean="0">
                <a:solidFill>
                  <a:schemeClr val="tx1">
                    <a:lumMod val="50000"/>
                  </a:schemeClr>
                </a:solidFill>
              </a:rPr>
              <a:t>etc</a:t>
            </a:r>
            <a:r>
              <a:rPr lang="en-GB" dirty="0" smtClean="0">
                <a:solidFill>
                  <a:schemeClr val="tx1">
                    <a:lumMod val="50000"/>
                  </a:schemeClr>
                </a:solidFill>
              </a:rPr>
              <a:t>).</a:t>
            </a:r>
          </a:p>
          <a:p>
            <a:pPr>
              <a:buFont typeface="Arial" panose="020B0604020202020204" pitchFamily="34" charset="0"/>
              <a:buChar char="•"/>
            </a:pPr>
            <a:r>
              <a:rPr lang="en-GB" dirty="0">
                <a:solidFill>
                  <a:schemeClr val="tx1">
                    <a:lumMod val="50000"/>
                  </a:schemeClr>
                </a:solidFill>
              </a:rPr>
              <a:t>As a teacher, if you don’t understand something about </a:t>
            </a:r>
            <a:r>
              <a:rPr lang="en-GB" dirty="0" smtClean="0">
                <a:solidFill>
                  <a:schemeClr val="tx1">
                    <a:lumMod val="50000"/>
                  </a:schemeClr>
                </a:solidFill>
              </a:rPr>
              <a:t>your pupils, </a:t>
            </a:r>
            <a:r>
              <a:rPr lang="en-GB" b="1" dirty="0" smtClean="0">
                <a:solidFill>
                  <a:schemeClr val="tx1">
                    <a:lumMod val="50000"/>
                  </a:schemeClr>
                </a:solidFill>
              </a:rPr>
              <a:t>ask </a:t>
            </a:r>
            <a:r>
              <a:rPr lang="en-GB" b="1" dirty="0">
                <a:solidFill>
                  <a:schemeClr val="tx1">
                    <a:lumMod val="50000"/>
                  </a:schemeClr>
                </a:solidFill>
              </a:rPr>
              <a:t>them to tell you about it! </a:t>
            </a:r>
            <a:r>
              <a:rPr lang="en-GB" dirty="0">
                <a:solidFill>
                  <a:schemeClr val="tx1">
                    <a:lumMod val="50000"/>
                  </a:schemeClr>
                </a:solidFill>
              </a:rPr>
              <a:t>Be non-judgemental and don’t just fall back on your own prejudices and bias. Take a reflexive approach. </a:t>
            </a:r>
            <a:endParaRPr lang="en-GB" dirty="0" smtClean="0">
              <a:solidFill>
                <a:schemeClr val="tx1">
                  <a:lumMod val="50000"/>
                </a:schemeClr>
              </a:solidFill>
            </a:endParaRPr>
          </a:p>
          <a:p>
            <a:pPr>
              <a:buFont typeface="Arial" panose="020B0604020202020204" pitchFamily="34" charset="0"/>
              <a:buChar char="•"/>
            </a:pPr>
            <a:r>
              <a:rPr lang="en-GB" dirty="0" smtClean="0">
                <a:solidFill>
                  <a:schemeClr val="tx1">
                    <a:lumMod val="50000"/>
                  </a:schemeClr>
                </a:solidFill>
              </a:rPr>
              <a:t>Encourage parental/ family/ community engagement in the child’s learning.</a:t>
            </a:r>
          </a:p>
          <a:p>
            <a:pPr>
              <a:buFont typeface="Arial" panose="020B0604020202020204" pitchFamily="34" charset="0"/>
              <a:buChar char="•"/>
            </a:pPr>
            <a:r>
              <a:rPr lang="en-GB" dirty="0" smtClean="0">
                <a:solidFill>
                  <a:schemeClr val="tx1">
                    <a:lumMod val="50000"/>
                  </a:schemeClr>
                </a:solidFill>
              </a:rPr>
              <a:t>Make the ‘national’ curriculum a ‘relevant’ one</a:t>
            </a:r>
            <a:r>
              <a:rPr lang="en-GB" dirty="0" smtClean="0"/>
              <a:t>. </a:t>
            </a:r>
          </a:p>
          <a:p>
            <a:pPr marL="0" indent="0">
              <a:buNone/>
            </a:pP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dirty="0" smtClean="0"/>
          </a:p>
          <a:p>
            <a:pPr>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258743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7FA841-9869-1447-9336-BA6F621BB9B2}"/>
              </a:ext>
            </a:extLst>
          </p:cNvPr>
          <p:cNvSpPr>
            <a:spLocks noGrp="1"/>
          </p:cNvSpPr>
          <p:nvPr>
            <p:ph type="title"/>
          </p:nvPr>
        </p:nvSpPr>
        <p:spPr>
          <a:xfrm>
            <a:off x="479375" y="260648"/>
            <a:ext cx="11305257" cy="936104"/>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5300" b="1" dirty="0" smtClean="0">
                <a:solidFill>
                  <a:schemeClr val="tx1"/>
                </a:solidFill>
              </a:rPr>
              <a:t>The </a:t>
            </a:r>
            <a:r>
              <a:rPr lang="en-US" sz="5300" b="1" dirty="0">
                <a:solidFill>
                  <a:schemeClr val="tx1"/>
                </a:solidFill>
              </a:rPr>
              <a:t>debate continues…….</a:t>
            </a:r>
            <a:r>
              <a:rPr lang="en-US" sz="3600" b="1" dirty="0">
                <a:solidFill>
                  <a:schemeClr val="tx1"/>
                </a:solidFill>
              </a:rPr>
              <a:t/>
            </a:r>
            <a:br>
              <a:rPr lang="en-US" sz="3600" b="1" dirty="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t>Stay in touch  </a:t>
            </a:r>
            <a:br>
              <a:rPr lang="en-US" sz="3600" b="1" dirty="0" smtClean="0"/>
            </a:br>
            <a:r>
              <a:rPr lang="en-US" sz="3600" b="1" dirty="0"/>
              <a:t/>
            </a:r>
            <a:br>
              <a:rPr lang="en-US" sz="3600" b="1" dirty="0"/>
            </a:br>
            <a:r>
              <a:rPr lang="en-US" sz="3600" b="1" dirty="0" err="1" smtClean="0"/>
              <a:t>Dr</a:t>
            </a:r>
            <a:r>
              <a:rPr lang="en-US" sz="3600" b="1" dirty="0" smtClean="0"/>
              <a:t> </a:t>
            </a:r>
            <a:r>
              <a:rPr lang="en-US" sz="3600" b="1" dirty="0" err="1" smtClean="0"/>
              <a:t>Aminul</a:t>
            </a:r>
            <a:r>
              <a:rPr lang="en-US" sz="3600" b="1" dirty="0" smtClean="0"/>
              <a:t> </a:t>
            </a:r>
            <a:r>
              <a:rPr lang="en-US" sz="3600" b="1" dirty="0" err="1" smtClean="0"/>
              <a:t>Hoque</a:t>
            </a:r>
            <a:r>
              <a:rPr lang="en-US" sz="3600" b="1" dirty="0"/>
              <a:t/>
            </a:r>
            <a:br>
              <a:rPr lang="en-US" sz="3600" b="1" dirty="0"/>
            </a:br>
            <a:r>
              <a:rPr lang="en-US" sz="3600" b="1" dirty="0" smtClean="0"/>
              <a:t>Department of Educational Studies</a:t>
            </a:r>
            <a:br>
              <a:rPr lang="en-US" sz="3600" b="1" dirty="0" smtClean="0"/>
            </a:br>
            <a:r>
              <a:rPr lang="en-US" sz="3600" b="1" dirty="0" smtClean="0"/>
              <a:t>Goldsmiths, University of London</a:t>
            </a:r>
            <a:br>
              <a:rPr lang="en-US" sz="3600" b="1" dirty="0" smtClean="0"/>
            </a:br>
            <a:r>
              <a:rPr lang="en-US" sz="3600" b="1" dirty="0"/>
              <a:t/>
            </a:r>
            <a:br>
              <a:rPr lang="en-US" sz="3600" b="1" dirty="0"/>
            </a:br>
            <a:r>
              <a:rPr lang="en-US" sz="3600" b="1" dirty="0" smtClean="0"/>
              <a:t>E: </a:t>
            </a:r>
            <a:r>
              <a:rPr lang="en-US" sz="3600" b="1" dirty="0" smtClean="0">
                <a:hlinkClick r:id="rId2"/>
              </a:rPr>
              <a:t>a.hoque@gold.ac.uk</a:t>
            </a:r>
            <a:r>
              <a:rPr lang="en-US" sz="3600" b="1" dirty="0" smtClean="0"/>
              <a:t/>
            </a:r>
            <a:br>
              <a:rPr lang="en-US" sz="3600" b="1" dirty="0" smtClean="0"/>
            </a:br>
            <a:r>
              <a:rPr lang="en-US" sz="3600" b="1" dirty="0"/>
              <a:t/>
            </a:r>
            <a:br>
              <a:rPr lang="en-US" sz="3600" b="1" dirty="0"/>
            </a:br>
            <a:r>
              <a:rPr lang="en-US" sz="3600" b="1" dirty="0" smtClean="0"/>
              <a:t>Twitter: @BrIslam2015</a:t>
            </a:r>
            <a:br>
              <a:rPr lang="en-US" sz="3600" b="1" dirty="0" smtClean="0"/>
            </a:br>
            <a:r>
              <a:rPr lang="en-US" sz="3600" b="1" dirty="0"/>
              <a:t/>
            </a:r>
            <a:br>
              <a:rPr lang="en-US" sz="3600" b="1" dirty="0"/>
            </a:br>
            <a:endParaRPr lang="en-US" sz="3600" b="1" dirty="0"/>
          </a:p>
        </p:txBody>
      </p:sp>
      <p:sp>
        <p:nvSpPr>
          <p:cNvPr id="3" name="Content Placeholder 2">
            <a:extLst>
              <a:ext uri="{FF2B5EF4-FFF2-40B4-BE49-F238E27FC236}">
                <a16:creationId xmlns="" xmlns:a16="http://schemas.microsoft.com/office/drawing/2014/main" id="{36A5BA41-C214-514B-A412-192527938B1A}"/>
              </a:ext>
            </a:extLst>
          </p:cNvPr>
          <p:cNvSpPr>
            <a:spLocks noGrp="1"/>
          </p:cNvSpPr>
          <p:nvPr>
            <p:ph idx="1"/>
          </p:nvPr>
        </p:nvSpPr>
        <p:spPr>
          <a:xfrm>
            <a:off x="191344" y="1556793"/>
            <a:ext cx="11593288" cy="4536504"/>
          </a:xfrm>
        </p:spPr>
        <p:txBody>
          <a:bodyPr>
            <a:normAutofit/>
          </a:bodyPr>
          <a:lstStyle/>
          <a:p>
            <a:pPr marL="0" indent="0">
              <a:buNone/>
            </a:pPr>
            <a:endParaRPr lang="en-US" sz="2400" dirty="0" smtClean="0">
              <a:solidFill>
                <a:srgbClr val="000000"/>
              </a:solidFill>
            </a:endParaRPr>
          </a:p>
          <a:p>
            <a:pPr marL="0" indent="0">
              <a:buNone/>
            </a:pPr>
            <a:endParaRPr lang="en-US" sz="2400" dirty="0" smtClean="0">
              <a:solidFill>
                <a:srgbClr val="000000"/>
              </a:solidFill>
            </a:endParaRPr>
          </a:p>
          <a:p>
            <a:pPr marL="0" indent="0">
              <a:buNone/>
            </a:pPr>
            <a:endParaRPr lang="en-US" sz="2400" dirty="0" smtClean="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1036978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343051"/>
            <a:ext cx="8244000" cy="664797"/>
          </a:xfrm>
        </p:spPr>
        <p:txBody>
          <a:bodyPr/>
          <a:lstStyle/>
          <a:p>
            <a:r>
              <a:rPr lang="en-GB" sz="4800" b="1" dirty="0" smtClean="0"/>
              <a:t>Questions?</a:t>
            </a:r>
            <a:endParaRPr lang="en-GB" sz="4800" b="1" dirty="0"/>
          </a:p>
        </p:txBody>
      </p:sp>
      <p:sp>
        <p:nvSpPr>
          <p:cNvPr id="3" name="Content Placeholder 2"/>
          <p:cNvSpPr>
            <a:spLocks noGrp="1"/>
          </p:cNvSpPr>
          <p:nvPr>
            <p:ph idx="1"/>
          </p:nvPr>
        </p:nvSpPr>
        <p:spPr>
          <a:xfrm>
            <a:off x="576000" y="2268000"/>
            <a:ext cx="8244000" cy="360099"/>
          </a:xfrm>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1375412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88640"/>
            <a:ext cx="8244000" cy="648072"/>
          </a:xfrm>
        </p:spPr>
        <p:txBody>
          <a:bodyPr/>
          <a:lstStyle/>
          <a:p>
            <a:r>
              <a:rPr lang="en-GB" b="1" dirty="0" smtClean="0"/>
              <a:t>References</a:t>
            </a:r>
            <a:endParaRPr lang="en-GB" b="1" dirty="0"/>
          </a:p>
        </p:txBody>
      </p:sp>
      <p:sp>
        <p:nvSpPr>
          <p:cNvPr id="3" name="Content Placeholder 2"/>
          <p:cNvSpPr>
            <a:spLocks noGrp="1"/>
          </p:cNvSpPr>
          <p:nvPr>
            <p:ph idx="1"/>
          </p:nvPr>
        </p:nvSpPr>
        <p:spPr>
          <a:xfrm>
            <a:off x="576000" y="908720"/>
            <a:ext cx="11280640" cy="5749266"/>
          </a:xfrm>
        </p:spPr>
        <p:txBody>
          <a:bodyPr/>
          <a:lstStyle/>
          <a:p>
            <a:pPr marL="0" indent="0">
              <a:buNone/>
            </a:pPr>
            <a:r>
              <a:rPr lang="en-GB" sz="1600" dirty="0" smtClean="0"/>
              <a:t>Allen, C (2010) </a:t>
            </a:r>
            <a:r>
              <a:rPr lang="en-GB" sz="1600" i="1" dirty="0" smtClean="0"/>
              <a:t>Islamophobia, </a:t>
            </a:r>
            <a:r>
              <a:rPr lang="en-GB" sz="1600" dirty="0" smtClean="0"/>
              <a:t>Farnham: </a:t>
            </a:r>
            <a:r>
              <a:rPr lang="en-GB" sz="1600" dirty="0" err="1" smtClean="0"/>
              <a:t>Ashgate</a:t>
            </a:r>
            <a:endParaRPr lang="en-GB" sz="1600" dirty="0" smtClean="0"/>
          </a:p>
          <a:p>
            <a:pPr marL="0" indent="0">
              <a:buNone/>
            </a:pPr>
            <a:r>
              <a:rPr lang="en-GB" sz="1600" dirty="0" smtClean="0"/>
              <a:t>Archer, L., </a:t>
            </a:r>
            <a:r>
              <a:rPr lang="en-GB" sz="1600" dirty="0" err="1" smtClean="0"/>
              <a:t>Hollingworth</a:t>
            </a:r>
            <a:r>
              <a:rPr lang="en-GB" sz="1600" dirty="0" smtClean="0"/>
              <a:t>, S., &amp; </a:t>
            </a:r>
            <a:r>
              <a:rPr lang="en-GB" sz="1600" dirty="0" err="1" smtClean="0"/>
              <a:t>Mendick</a:t>
            </a:r>
            <a:r>
              <a:rPr lang="en-GB" sz="1600" dirty="0" smtClean="0"/>
              <a:t>, H (2010) </a:t>
            </a:r>
            <a:r>
              <a:rPr lang="en-GB" sz="1600" i="1" dirty="0" smtClean="0"/>
              <a:t>Urban Youth and Schooling, </a:t>
            </a:r>
            <a:r>
              <a:rPr lang="en-GB" sz="1600" dirty="0" smtClean="0"/>
              <a:t>Maidenhead: Open University Press</a:t>
            </a:r>
          </a:p>
          <a:p>
            <a:pPr marL="0" indent="0">
              <a:buNone/>
            </a:pPr>
            <a:r>
              <a:rPr lang="en-GB" sz="1600" dirty="0" smtClean="0"/>
              <a:t>Bullock, A (1975) </a:t>
            </a:r>
            <a:r>
              <a:rPr lang="en-GB" sz="1600" i="1" dirty="0" smtClean="0"/>
              <a:t>A Language for life. </a:t>
            </a:r>
            <a:r>
              <a:rPr lang="en-GB" sz="1600" dirty="0" smtClean="0"/>
              <a:t>The Bullock Report. London: Her Majesty’s Stationery Office. </a:t>
            </a:r>
          </a:p>
          <a:p>
            <a:pPr marL="0" indent="0">
              <a:buNone/>
            </a:pPr>
            <a:r>
              <a:rPr lang="en-GB" sz="1600" dirty="0" smtClean="0"/>
              <a:t>Hickey-Moody, A &amp; Horn, C (2022) ‘Family stories as resources for a </a:t>
            </a:r>
            <a:r>
              <a:rPr lang="en-GB" sz="1600" dirty="0" err="1" smtClean="0"/>
              <a:t>decolonial</a:t>
            </a:r>
            <a:r>
              <a:rPr lang="en-GB" sz="1600" dirty="0" smtClean="0"/>
              <a:t> culturally responsive pedagogy’, </a:t>
            </a:r>
            <a:r>
              <a:rPr lang="en-GB" sz="1600" i="1" dirty="0" smtClean="0"/>
              <a:t>Discourse: Studies in the Cultural Politics of Education, </a:t>
            </a:r>
            <a:r>
              <a:rPr lang="en-GB" sz="1600" dirty="0" smtClean="0"/>
              <a:t>DOI: 10.1080/01596306.2022.2062834 </a:t>
            </a:r>
          </a:p>
          <a:p>
            <a:pPr marL="0" indent="0">
              <a:buNone/>
            </a:pPr>
            <a:r>
              <a:rPr lang="en-GB" sz="1600" dirty="0" err="1" smtClean="0"/>
              <a:t>Hoque</a:t>
            </a:r>
            <a:r>
              <a:rPr lang="en-GB" sz="1600" dirty="0"/>
              <a:t>, A </a:t>
            </a:r>
            <a:r>
              <a:rPr lang="en-GB" sz="1600" dirty="0" smtClean="0"/>
              <a:t>(2020) ‘Research </a:t>
            </a:r>
            <a:r>
              <a:rPr lang="en-GB" sz="1600" dirty="0"/>
              <a:t>to reflect </a:t>
            </a:r>
            <a:r>
              <a:rPr lang="en-GB" sz="1600" dirty="0" smtClean="0"/>
              <a:t>on: developing </a:t>
            </a:r>
            <a:r>
              <a:rPr lang="en-GB" sz="1600" dirty="0"/>
              <a:t>a </a:t>
            </a:r>
            <a:r>
              <a:rPr lang="en-GB" sz="1600" dirty="0" smtClean="0"/>
              <a:t>culturally responsive pedagogy’. </a:t>
            </a:r>
            <a:r>
              <a:rPr lang="en-GB" sz="1600" i="1" dirty="0" smtClean="0"/>
              <a:t>National </a:t>
            </a:r>
            <a:r>
              <a:rPr lang="en-GB" sz="1600" i="1" dirty="0"/>
              <a:t>Education Union NEU. </a:t>
            </a:r>
            <a:r>
              <a:rPr lang="en-GB" sz="1600" i="1" dirty="0">
                <a:hlinkClick r:id="rId2"/>
              </a:rPr>
              <a:t>https://</a:t>
            </a:r>
            <a:r>
              <a:rPr lang="en-GB" sz="1600" i="1" dirty="0" smtClean="0">
                <a:hlinkClick r:id="rId2"/>
              </a:rPr>
              <a:t>neu.org.uk/media/11431/view</a:t>
            </a:r>
            <a:endParaRPr lang="en-GB" sz="1600" i="1" dirty="0" smtClean="0"/>
          </a:p>
          <a:p>
            <a:pPr marL="0" indent="0">
              <a:buNone/>
            </a:pPr>
            <a:r>
              <a:rPr lang="en-GB" sz="1600" dirty="0" err="1" smtClean="0"/>
              <a:t>Hoque</a:t>
            </a:r>
            <a:r>
              <a:rPr lang="en-GB" sz="1600" dirty="0" smtClean="0"/>
              <a:t>, A &amp; </a:t>
            </a:r>
            <a:r>
              <a:rPr lang="en-GB" sz="1600" dirty="0" err="1" smtClean="0"/>
              <a:t>Keelan</a:t>
            </a:r>
            <a:r>
              <a:rPr lang="en-GB" sz="1600" dirty="0" smtClean="0"/>
              <a:t>, A (2020) A Very British History: British Bangladeshis. </a:t>
            </a:r>
            <a:r>
              <a:rPr lang="en-GB" sz="1600" i="1" dirty="0" smtClean="0"/>
              <a:t>BBC4, Jan 2020. </a:t>
            </a:r>
          </a:p>
          <a:p>
            <a:pPr marL="0" indent="0">
              <a:buNone/>
            </a:pPr>
            <a:r>
              <a:rPr lang="en-GB" sz="1600" dirty="0" err="1" smtClean="0"/>
              <a:t>Hoque</a:t>
            </a:r>
            <a:r>
              <a:rPr lang="en-GB" sz="1600" dirty="0"/>
              <a:t>, A (2018) </a:t>
            </a:r>
            <a:r>
              <a:rPr lang="en-GB" sz="1600" dirty="0" smtClean="0"/>
              <a:t>‘Third-generation </a:t>
            </a:r>
            <a:r>
              <a:rPr lang="en-GB" sz="1600" dirty="0"/>
              <a:t>British-Bangladeshis from east </a:t>
            </a:r>
            <a:r>
              <a:rPr lang="en-GB" sz="1600" dirty="0" smtClean="0"/>
              <a:t>London: complex </a:t>
            </a:r>
            <a:r>
              <a:rPr lang="en-GB" sz="1600" dirty="0"/>
              <a:t>identities and a culturally responsive </a:t>
            </a:r>
            <a:r>
              <a:rPr lang="en-GB" sz="1600" dirty="0" smtClean="0"/>
              <a:t>pedagogy’, </a:t>
            </a:r>
            <a:r>
              <a:rPr lang="en-GB" sz="1600" i="1" dirty="0"/>
              <a:t>British Journal of Sociology of </a:t>
            </a:r>
            <a:r>
              <a:rPr lang="en-GB" sz="1600" i="1" dirty="0" smtClean="0"/>
              <a:t>Education</a:t>
            </a:r>
            <a:r>
              <a:rPr lang="en-GB" sz="1600" dirty="0" smtClean="0"/>
              <a:t>, 39:2</a:t>
            </a:r>
            <a:r>
              <a:rPr lang="en-GB" sz="1600" dirty="0"/>
              <a:t>, 182-196, DOI: </a:t>
            </a:r>
            <a:r>
              <a:rPr lang="en-GB" sz="1600" dirty="0" smtClean="0"/>
              <a:t>10.1080/01425692.2017.1406335</a:t>
            </a:r>
          </a:p>
          <a:p>
            <a:pPr marL="0" indent="0">
              <a:buNone/>
            </a:pPr>
            <a:r>
              <a:rPr lang="en-GB" sz="1600" dirty="0" err="1"/>
              <a:t>Hoque</a:t>
            </a:r>
            <a:r>
              <a:rPr lang="en-GB" sz="1600" dirty="0"/>
              <a:t>, A (2015a) British-Islamic Identity: Third-Generation Bangladeshis from East London, London: IOE/ Trentham Press </a:t>
            </a:r>
          </a:p>
          <a:p>
            <a:pPr marL="0" indent="0">
              <a:buNone/>
            </a:pPr>
            <a:r>
              <a:rPr lang="en-GB" sz="1600" dirty="0" err="1"/>
              <a:t>Hoque</a:t>
            </a:r>
            <a:r>
              <a:rPr lang="en-GB" sz="1600" dirty="0"/>
              <a:t>, A (2015b) ‘Knowing our students’ identities: British Bangladeshis in east London schools’. Race Equality Teaching 33(1): 16-21</a:t>
            </a:r>
          </a:p>
          <a:p>
            <a:pPr marL="0" indent="0">
              <a:buNone/>
            </a:pPr>
            <a:r>
              <a:rPr lang="en-GB" sz="1600" dirty="0" smtClean="0"/>
              <a:t>Lucas</a:t>
            </a:r>
            <a:r>
              <a:rPr lang="en-GB" sz="1600" dirty="0"/>
              <a:t>, T., and A. M. </a:t>
            </a:r>
            <a:r>
              <a:rPr lang="en-GB" sz="1600" dirty="0" smtClean="0"/>
              <a:t>Villegas (2013) ‘Preparing </a:t>
            </a:r>
            <a:r>
              <a:rPr lang="en-GB" sz="1600" dirty="0"/>
              <a:t>Linguistically Responsive Teachers: Laying </a:t>
            </a:r>
            <a:r>
              <a:rPr lang="en-GB" sz="1600" dirty="0" smtClean="0"/>
              <a:t>the Foundations </a:t>
            </a:r>
            <a:r>
              <a:rPr lang="en-GB" sz="1600" dirty="0"/>
              <a:t>in Preservice Teacher </a:t>
            </a:r>
            <a:r>
              <a:rPr lang="en-GB" sz="1600" dirty="0" smtClean="0"/>
              <a:t>Education’, </a:t>
            </a:r>
            <a:r>
              <a:rPr lang="en-GB" sz="1600" i="1" dirty="0" smtClean="0"/>
              <a:t>Theory </a:t>
            </a:r>
            <a:r>
              <a:rPr lang="en-GB" sz="1600" i="1" dirty="0"/>
              <a:t>into Practice </a:t>
            </a:r>
            <a:r>
              <a:rPr lang="en-GB" sz="1600" dirty="0"/>
              <a:t>52: 98–109</a:t>
            </a:r>
            <a:r>
              <a:rPr lang="en-GB" sz="1600" dirty="0" smtClean="0"/>
              <a:t>.</a:t>
            </a:r>
          </a:p>
          <a:p>
            <a:pPr marL="0" indent="0">
              <a:buNone/>
            </a:pPr>
            <a:r>
              <a:rPr lang="en-GB" sz="1600" dirty="0"/>
              <a:t>Nieto, S. </a:t>
            </a:r>
            <a:r>
              <a:rPr lang="en-GB" sz="1600" dirty="0" smtClean="0"/>
              <a:t>(2000)</a:t>
            </a:r>
            <a:r>
              <a:rPr lang="en-GB" sz="1600" dirty="0"/>
              <a:t> </a:t>
            </a:r>
            <a:r>
              <a:rPr lang="en-GB" sz="1600" dirty="0" smtClean="0"/>
              <a:t>‘Placing </a:t>
            </a:r>
            <a:r>
              <a:rPr lang="en-GB" sz="1600" dirty="0"/>
              <a:t>Equity Front and </a:t>
            </a:r>
            <a:r>
              <a:rPr lang="en-GB" sz="1600" dirty="0" err="1"/>
              <a:t>Center</a:t>
            </a:r>
            <a:r>
              <a:rPr lang="en-GB" sz="1600" dirty="0"/>
              <a:t>: Some Thoughts on Transforming Teacher </a:t>
            </a:r>
            <a:r>
              <a:rPr lang="en-GB" sz="1600" dirty="0" smtClean="0"/>
              <a:t>Education for </a:t>
            </a:r>
            <a:r>
              <a:rPr lang="en-GB" sz="1600" dirty="0"/>
              <a:t>a New </a:t>
            </a:r>
            <a:r>
              <a:rPr lang="en-GB" sz="1600" dirty="0" smtClean="0"/>
              <a:t>Century’,  </a:t>
            </a:r>
            <a:r>
              <a:rPr lang="en-GB" sz="1600" i="1" dirty="0"/>
              <a:t>Journal of Teacher Education </a:t>
            </a:r>
            <a:r>
              <a:rPr lang="en-GB" sz="1600" dirty="0"/>
              <a:t>51: </a:t>
            </a:r>
            <a:r>
              <a:rPr lang="en-GB" sz="1600" dirty="0" smtClean="0"/>
              <a:t>180–18</a:t>
            </a:r>
          </a:p>
          <a:p>
            <a:pPr marL="0" indent="0">
              <a:buNone/>
            </a:pPr>
            <a:r>
              <a:rPr lang="en-GB" sz="1600" dirty="0" err="1" smtClean="0"/>
              <a:t>Shain</a:t>
            </a:r>
            <a:r>
              <a:rPr lang="en-GB" sz="1600" dirty="0"/>
              <a:t>, F (2010) </a:t>
            </a:r>
            <a:r>
              <a:rPr lang="en-GB" sz="1600" i="1" dirty="0"/>
              <a:t>The New Folk Devils: Muslim Boys and Education in </a:t>
            </a:r>
            <a:r>
              <a:rPr lang="en-GB" sz="1600" i="1" dirty="0" smtClean="0"/>
              <a:t>England</a:t>
            </a:r>
            <a:r>
              <a:rPr lang="en-GB" sz="1600" i="1" dirty="0"/>
              <a:t>, </a:t>
            </a:r>
            <a:r>
              <a:rPr lang="en-GB" sz="1600" dirty="0"/>
              <a:t>Stoke-on-Trent: Trentham Books</a:t>
            </a:r>
          </a:p>
          <a:p>
            <a:pPr marL="0" indent="0">
              <a:buNone/>
            </a:pPr>
            <a:r>
              <a:rPr lang="en-GB" sz="1600" dirty="0" err="1" smtClean="0"/>
              <a:t>Shain</a:t>
            </a:r>
            <a:r>
              <a:rPr lang="en-GB" sz="1600" dirty="0" smtClean="0"/>
              <a:t>, F (2003) </a:t>
            </a:r>
            <a:r>
              <a:rPr lang="en-GB" sz="1600" i="1" dirty="0" smtClean="0"/>
              <a:t>The schooling and identity of Asian girls, </a:t>
            </a:r>
            <a:r>
              <a:rPr lang="en-GB" sz="1600" dirty="0" smtClean="0"/>
              <a:t>Stoke-on-Trent: Trentham Books</a:t>
            </a:r>
            <a:endParaRPr lang="en-GB" sz="1600"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3564380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16632"/>
            <a:ext cx="8244000" cy="1008112"/>
          </a:xfrm>
        </p:spPr>
        <p:txBody>
          <a:bodyPr/>
          <a:lstStyle/>
          <a:p>
            <a:r>
              <a:rPr lang="en-GB" sz="4000" b="1" dirty="0"/>
              <a:t>About me</a:t>
            </a:r>
          </a:p>
        </p:txBody>
      </p:sp>
      <p:sp>
        <p:nvSpPr>
          <p:cNvPr id="3" name="Content Placeholder 2"/>
          <p:cNvSpPr>
            <a:spLocks noGrp="1"/>
          </p:cNvSpPr>
          <p:nvPr>
            <p:ph idx="1"/>
          </p:nvPr>
        </p:nvSpPr>
        <p:spPr>
          <a:xfrm>
            <a:off x="576000" y="980728"/>
            <a:ext cx="9192408" cy="5794870"/>
          </a:xfrm>
        </p:spPr>
        <p:txBody>
          <a:bodyPr/>
          <a:lstStyle/>
          <a:p>
            <a:pPr marL="0" indent="0">
              <a:buNone/>
            </a:pPr>
            <a:r>
              <a:rPr lang="en-GB" dirty="0" smtClean="0"/>
              <a:t>Dr </a:t>
            </a:r>
            <a:r>
              <a:rPr lang="en-GB" dirty="0" err="1" smtClean="0"/>
              <a:t>Aminul</a:t>
            </a:r>
            <a:r>
              <a:rPr lang="en-GB" dirty="0" smtClean="0"/>
              <a:t> </a:t>
            </a:r>
            <a:r>
              <a:rPr lang="en-GB" dirty="0" err="1" smtClean="0"/>
              <a:t>Hoque</a:t>
            </a:r>
            <a:r>
              <a:rPr lang="en-GB" dirty="0" smtClean="0"/>
              <a:t> MBE, @BrIslam2015</a:t>
            </a:r>
          </a:p>
          <a:p>
            <a:pPr marL="0" indent="0">
              <a:buNone/>
            </a:pPr>
            <a:r>
              <a:rPr lang="en-GB" dirty="0" smtClean="0"/>
              <a:t>Lecturer/ researcher in Education, Goldsmiths College</a:t>
            </a:r>
          </a:p>
          <a:p>
            <a:pPr marL="0" indent="0">
              <a:buNone/>
            </a:pPr>
            <a:r>
              <a:rPr lang="en-GB" dirty="0" smtClean="0"/>
              <a:t>PhD – 2011</a:t>
            </a:r>
          </a:p>
          <a:p>
            <a:pPr marL="0" indent="0">
              <a:buNone/>
            </a:pPr>
            <a:r>
              <a:rPr lang="en-GB" dirty="0" smtClean="0"/>
              <a:t>Key research interests: identity, youth cultures, multiculturalism, race, migration studies, Islamic feminism</a:t>
            </a:r>
          </a:p>
          <a:p>
            <a:pPr marL="0" indent="0">
              <a:buNone/>
            </a:pPr>
            <a:r>
              <a:rPr lang="en-GB" dirty="0" smtClean="0"/>
              <a:t>Key publications: </a:t>
            </a:r>
            <a:r>
              <a:rPr lang="en-GB" i="1" dirty="0" smtClean="0"/>
              <a:t>British-Islamic Identity: Third Generation Bangladeshis from East London </a:t>
            </a:r>
            <a:r>
              <a:rPr lang="en-GB" dirty="0" smtClean="0"/>
              <a:t>(2015)</a:t>
            </a:r>
          </a:p>
          <a:p>
            <a:pPr marL="0" indent="0">
              <a:buNone/>
            </a:pPr>
            <a:r>
              <a:rPr lang="en-GB" dirty="0" smtClean="0"/>
              <a:t>Presenter for </a:t>
            </a:r>
            <a:r>
              <a:rPr lang="en-GB" i="1" dirty="0" smtClean="0"/>
              <a:t>A Very British History: British Bangladeshis, </a:t>
            </a:r>
            <a:r>
              <a:rPr lang="en-GB" dirty="0" smtClean="0"/>
              <a:t>BBC4, Feb 2020</a:t>
            </a:r>
          </a:p>
          <a:p>
            <a:pPr marL="0" indent="0">
              <a:buNone/>
            </a:pPr>
            <a:r>
              <a:rPr lang="en-GB" dirty="0" smtClean="0"/>
              <a:t>Londoner, dad, gardener, football-mad</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Goldsmiths, University of London | Editable title here</a:t>
            </a:r>
            <a:endParaRPr lang="en-GB" dirty="0">
              <a:solidFill>
                <a:prstClr val="white"/>
              </a:solidFill>
            </a:endParaRPr>
          </a:p>
        </p:txBody>
      </p:sp>
      <p:pic>
        <p:nvPicPr>
          <p:cNvPr id="1026" name="Picture 2" descr="C:\Users\TEST\Desktop\my documents\Aminul photos\Aminul Hoque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0"/>
            <a:ext cx="2711624"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15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000" y="354752"/>
            <a:ext cx="11136624" cy="747897"/>
          </a:xfrm>
        </p:spPr>
        <p:txBody>
          <a:bodyPr/>
          <a:lstStyle/>
          <a:p>
            <a:r>
              <a:rPr lang="en-GB" sz="5400" dirty="0" smtClean="0">
                <a:solidFill>
                  <a:schemeClr val="tx1">
                    <a:lumMod val="50000"/>
                  </a:schemeClr>
                </a:solidFill>
              </a:rPr>
              <a:t>Structure of today’s talk/ workshop</a:t>
            </a:r>
            <a:endParaRPr lang="en-GB" sz="5400" dirty="0">
              <a:solidFill>
                <a:schemeClr val="tx1">
                  <a:lumMod val="50000"/>
                </a:schemeClr>
              </a:solidFill>
            </a:endParaRPr>
          </a:p>
        </p:txBody>
      </p:sp>
      <p:sp>
        <p:nvSpPr>
          <p:cNvPr id="3" name="Content Placeholder 2"/>
          <p:cNvSpPr>
            <a:spLocks noGrp="1"/>
          </p:cNvSpPr>
          <p:nvPr>
            <p:ph idx="1"/>
          </p:nvPr>
        </p:nvSpPr>
        <p:spPr>
          <a:xfrm>
            <a:off x="576000" y="1484784"/>
            <a:ext cx="7464216" cy="5201424"/>
          </a:xfrm>
        </p:spPr>
        <p:txBody>
          <a:bodyPr/>
          <a:lstStyle/>
          <a:p>
            <a:pPr>
              <a:buFont typeface="Arial" panose="020B0604020202020204" pitchFamily="34" charset="0"/>
              <a:buChar char="•"/>
            </a:pPr>
            <a:r>
              <a:rPr lang="en-GB" sz="2000" dirty="0" smtClean="0">
                <a:solidFill>
                  <a:schemeClr val="tx1">
                    <a:lumMod val="50000"/>
                  </a:schemeClr>
                </a:solidFill>
              </a:rPr>
              <a:t>Draw on my own </a:t>
            </a:r>
            <a:r>
              <a:rPr lang="en-GB" sz="2000" dirty="0">
                <a:solidFill>
                  <a:schemeClr val="tx1">
                    <a:lumMod val="50000"/>
                  </a:schemeClr>
                </a:solidFill>
              </a:rPr>
              <a:t>ethnographic research with young Bangladeshis from </a:t>
            </a:r>
            <a:r>
              <a:rPr lang="en-GB" sz="2000" dirty="0" smtClean="0">
                <a:solidFill>
                  <a:schemeClr val="tx1">
                    <a:lumMod val="50000"/>
                  </a:schemeClr>
                </a:solidFill>
              </a:rPr>
              <a:t>London, current work with Goldsmiths’ students &amp; my anti-racist </a:t>
            </a:r>
            <a:r>
              <a:rPr lang="en-GB" sz="2000" dirty="0">
                <a:solidFill>
                  <a:schemeClr val="tx1">
                    <a:lumMod val="50000"/>
                  </a:schemeClr>
                </a:solidFill>
              </a:rPr>
              <a:t>work with the National Education </a:t>
            </a:r>
            <a:r>
              <a:rPr lang="en-GB" sz="2000" dirty="0" smtClean="0">
                <a:solidFill>
                  <a:schemeClr val="tx1">
                    <a:lumMod val="50000"/>
                  </a:schemeClr>
                </a:solidFill>
              </a:rPr>
              <a:t>Union (NEU)</a:t>
            </a:r>
          </a:p>
          <a:p>
            <a:pPr marL="0" indent="0">
              <a:buNone/>
            </a:pPr>
            <a:endParaRPr lang="en-GB" sz="2000" dirty="0">
              <a:solidFill>
                <a:schemeClr val="tx1">
                  <a:lumMod val="50000"/>
                </a:schemeClr>
              </a:solidFill>
            </a:endParaRPr>
          </a:p>
          <a:p>
            <a:pPr>
              <a:buFont typeface="Arial" panose="020B0604020202020204" pitchFamily="34" charset="0"/>
              <a:buChar char="•"/>
            </a:pPr>
            <a:r>
              <a:rPr lang="en-GB" sz="2000" dirty="0" smtClean="0">
                <a:solidFill>
                  <a:schemeClr val="tx1">
                    <a:lumMod val="50000"/>
                  </a:schemeClr>
                </a:solidFill>
              </a:rPr>
              <a:t>Provide </a:t>
            </a:r>
            <a:r>
              <a:rPr lang="en-GB" sz="2000" dirty="0">
                <a:solidFill>
                  <a:schemeClr val="tx1">
                    <a:lumMod val="50000"/>
                  </a:schemeClr>
                </a:solidFill>
              </a:rPr>
              <a:t>insight to some of the </a:t>
            </a:r>
            <a:r>
              <a:rPr lang="en-GB" sz="2000" dirty="0" smtClean="0">
                <a:solidFill>
                  <a:schemeClr val="tx1">
                    <a:lumMod val="50000"/>
                  </a:schemeClr>
                </a:solidFill>
              </a:rPr>
              <a:t>everyday ‘lived experiences’ </a:t>
            </a:r>
            <a:r>
              <a:rPr lang="en-GB" sz="2000" dirty="0">
                <a:solidFill>
                  <a:schemeClr val="tx1">
                    <a:lumMod val="50000"/>
                  </a:schemeClr>
                </a:solidFill>
              </a:rPr>
              <a:t>of exclusion and alienation that many BAME students from disadvantaged backgrounds live </a:t>
            </a:r>
            <a:r>
              <a:rPr lang="en-GB" sz="2000" dirty="0" smtClean="0">
                <a:solidFill>
                  <a:schemeClr val="tx1">
                    <a:lumMod val="50000"/>
                  </a:schemeClr>
                </a:solidFill>
              </a:rPr>
              <a:t>through </a:t>
            </a:r>
          </a:p>
          <a:p>
            <a:pPr>
              <a:buFont typeface="Arial" panose="020B0604020202020204" pitchFamily="34" charset="0"/>
              <a:buChar char="•"/>
            </a:pPr>
            <a:endParaRPr lang="en-GB" sz="2000" dirty="0">
              <a:solidFill>
                <a:schemeClr val="tx1">
                  <a:lumMod val="50000"/>
                </a:schemeClr>
              </a:solidFill>
            </a:endParaRPr>
          </a:p>
          <a:p>
            <a:pPr>
              <a:buFont typeface="Arial" panose="020B0604020202020204" pitchFamily="34" charset="0"/>
              <a:buChar char="•"/>
            </a:pPr>
            <a:r>
              <a:rPr lang="en-GB" sz="2000" dirty="0" smtClean="0">
                <a:solidFill>
                  <a:schemeClr val="tx1">
                    <a:lumMod val="50000"/>
                  </a:schemeClr>
                </a:solidFill>
              </a:rPr>
              <a:t>I will argue that these </a:t>
            </a:r>
            <a:r>
              <a:rPr lang="en-GB" sz="2000" dirty="0">
                <a:solidFill>
                  <a:schemeClr val="tx1">
                    <a:lumMod val="50000"/>
                  </a:schemeClr>
                </a:solidFill>
              </a:rPr>
              <a:t>areas of disparity and disadvantage have become even more problematic </a:t>
            </a:r>
            <a:r>
              <a:rPr lang="en-GB" sz="2000" dirty="0" smtClean="0">
                <a:solidFill>
                  <a:schemeClr val="tx1">
                    <a:lumMod val="50000"/>
                  </a:schemeClr>
                </a:solidFill>
              </a:rPr>
              <a:t>(and visible) during </a:t>
            </a:r>
            <a:r>
              <a:rPr lang="en-GB" sz="2000" dirty="0">
                <a:solidFill>
                  <a:schemeClr val="tx1">
                    <a:lumMod val="50000"/>
                  </a:schemeClr>
                </a:solidFill>
              </a:rPr>
              <a:t>the Covid-19 </a:t>
            </a:r>
            <a:r>
              <a:rPr lang="en-GB" sz="2000" dirty="0" smtClean="0">
                <a:solidFill>
                  <a:schemeClr val="tx1">
                    <a:lumMod val="50000"/>
                  </a:schemeClr>
                </a:solidFill>
              </a:rPr>
              <a:t>pandemic</a:t>
            </a:r>
          </a:p>
          <a:p>
            <a:pPr>
              <a:buFont typeface="Arial" panose="020B0604020202020204" pitchFamily="34" charset="0"/>
              <a:buChar char="•"/>
            </a:pPr>
            <a:endParaRPr lang="en-GB" sz="2000" dirty="0">
              <a:solidFill>
                <a:schemeClr val="tx1">
                  <a:lumMod val="50000"/>
                </a:schemeClr>
              </a:solidFill>
            </a:endParaRPr>
          </a:p>
          <a:p>
            <a:pPr>
              <a:buFont typeface="Arial" panose="020B0604020202020204" pitchFamily="34" charset="0"/>
              <a:buChar char="•"/>
            </a:pPr>
            <a:r>
              <a:rPr lang="en-GB" sz="2000" dirty="0" smtClean="0">
                <a:solidFill>
                  <a:schemeClr val="tx1">
                    <a:lumMod val="50000"/>
                  </a:schemeClr>
                </a:solidFill>
              </a:rPr>
              <a:t>I will offer some practical </a:t>
            </a:r>
            <a:r>
              <a:rPr lang="en-GB" sz="2000" dirty="0">
                <a:solidFill>
                  <a:schemeClr val="tx1">
                    <a:lumMod val="50000"/>
                  </a:schemeClr>
                </a:solidFill>
              </a:rPr>
              <a:t>ways that educators can ensure that such students remain engaged and enthused in </a:t>
            </a:r>
            <a:r>
              <a:rPr lang="en-GB" sz="2000" dirty="0" smtClean="0">
                <a:solidFill>
                  <a:schemeClr val="tx1">
                    <a:lumMod val="50000"/>
                  </a:schemeClr>
                </a:solidFill>
              </a:rPr>
              <a:t>their educational journeys (focus on HE)</a:t>
            </a:r>
          </a:p>
        </p:txBody>
      </p:sp>
      <p:sp>
        <p:nvSpPr>
          <p:cNvPr id="4" name="Footer Placeholder 3"/>
          <p:cNvSpPr>
            <a:spLocks noGrp="1"/>
          </p:cNvSpPr>
          <p:nvPr>
            <p:ph type="ftr" sz="quarter" idx="11"/>
          </p:nvPr>
        </p:nvSpPr>
        <p:spPr/>
        <p:txBody>
          <a:bodyPr/>
          <a:lstStyle/>
          <a:p>
            <a:r>
              <a:rPr lang="en-GB" dirty="0" smtClean="0"/>
              <a:t>Goldsmiths, University </a:t>
            </a:r>
            <a:r>
              <a:rPr lang="en-GB" dirty="0" err="1" smtClean="0"/>
              <a:t>oftle</a:t>
            </a:r>
            <a:r>
              <a:rPr lang="en-GB" dirty="0" smtClean="0"/>
              <a:t> here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240" y="1556792"/>
            <a:ext cx="393576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9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858808"/>
            <a:ext cx="8244000" cy="747897"/>
          </a:xfrm>
        </p:spPr>
        <p:txBody>
          <a:bodyPr/>
          <a:lstStyle/>
          <a:p>
            <a:r>
              <a:rPr lang="en-GB" sz="5400" b="1" dirty="0" smtClean="0"/>
              <a:t>Key questions</a:t>
            </a:r>
            <a:endParaRPr lang="en-GB" sz="5400" b="1" dirty="0"/>
          </a:p>
        </p:txBody>
      </p:sp>
      <p:sp>
        <p:nvSpPr>
          <p:cNvPr id="3" name="Content Placeholder 2"/>
          <p:cNvSpPr>
            <a:spLocks noGrp="1"/>
          </p:cNvSpPr>
          <p:nvPr>
            <p:ph idx="1"/>
          </p:nvPr>
        </p:nvSpPr>
        <p:spPr>
          <a:xfrm>
            <a:off x="119336" y="2268000"/>
            <a:ext cx="12025336" cy="4058547"/>
          </a:xfrm>
        </p:spPr>
        <p:txBody>
          <a:bodyPr/>
          <a:lstStyle/>
          <a:p>
            <a:pPr marL="0" indent="0">
              <a:buNone/>
            </a:pPr>
            <a:r>
              <a:rPr lang="en-GB" sz="3200" dirty="0" smtClean="0"/>
              <a:t>1. </a:t>
            </a:r>
            <a:r>
              <a:rPr lang="en-GB" sz="3200" dirty="0"/>
              <a:t>D</a:t>
            </a:r>
            <a:r>
              <a:rPr lang="en-GB" sz="3200" dirty="0" smtClean="0"/>
              <a:t>o </a:t>
            </a:r>
            <a:r>
              <a:rPr lang="en-GB" sz="3200" dirty="0"/>
              <a:t>we really know who our students are? </a:t>
            </a:r>
            <a:r>
              <a:rPr lang="en-GB" sz="3200" b="1" dirty="0" smtClean="0"/>
              <a:t>Do/ should </a:t>
            </a:r>
            <a:r>
              <a:rPr lang="en-GB" sz="3200" dirty="0" smtClean="0"/>
              <a:t>we care?</a:t>
            </a:r>
            <a:endParaRPr lang="en-GB" sz="3200" dirty="0"/>
          </a:p>
          <a:p>
            <a:pPr marL="0" indent="0">
              <a:buNone/>
            </a:pPr>
            <a:endParaRPr lang="en-GB" sz="3200" dirty="0" smtClean="0"/>
          </a:p>
          <a:p>
            <a:pPr marL="0" indent="0">
              <a:buNone/>
            </a:pPr>
            <a:r>
              <a:rPr lang="en-GB" sz="3200" dirty="0" smtClean="0"/>
              <a:t>2. Are </a:t>
            </a:r>
            <a:r>
              <a:rPr lang="en-GB" sz="3200" dirty="0"/>
              <a:t>we aware of the wider social, community and cultural issues that many of our students are living through? </a:t>
            </a:r>
          </a:p>
          <a:p>
            <a:pPr marL="0" indent="0">
              <a:buNone/>
            </a:pPr>
            <a:endParaRPr lang="en-GB" sz="3200" dirty="0" smtClean="0"/>
          </a:p>
          <a:p>
            <a:pPr marL="0" indent="0">
              <a:buNone/>
            </a:pPr>
            <a:r>
              <a:rPr lang="en-GB" sz="3200" dirty="0" smtClean="0"/>
              <a:t>3. </a:t>
            </a:r>
            <a:r>
              <a:rPr lang="en-GB" sz="3200" b="1" dirty="0" smtClean="0"/>
              <a:t>How</a:t>
            </a:r>
            <a:r>
              <a:rPr lang="en-GB" sz="3200" dirty="0" smtClean="0"/>
              <a:t> </a:t>
            </a:r>
            <a:r>
              <a:rPr lang="en-GB" sz="3200" dirty="0"/>
              <a:t>do we get to know our students and ensure that their views, interests, lived experiences, aspirations inform and guide our pedagogical practices?</a:t>
            </a:r>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126448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343051"/>
            <a:ext cx="11352648" cy="664797"/>
          </a:xfrm>
        </p:spPr>
        <p:txBody>
          <a:bodyPr/>
          <a:lstStyle/>
          <a:p>
            <a:r>
              <a:rPr lang="en-GB" sz="4800" dirty="0" smtClean="0"/>
              <a:t>No right or wrong answers… </a:t>
            </a:r>
            <a:endParaRPr lang="en-GB" sz="4800" dirty="0"/>
          </a:p>
        </p:txBody>
      </p:sp>
      <p:sp>
        <p:nvSpPr>
          <p:cNvPr id="3" name="Content Placeholder 2"/>
          <p:cNvSpPr>
            <a:spLocks noGrp="1"/>
          </p:cNvSpPr>
          <p:nvPr>
            <p:ph idx="1"/>
          </p:nvPr>
        </p:nvSpPr>
        <p:spPr>
          <a:xfrm>
            <a:off x="576000" y="2268000"/>
            <a:ext cx="11352648" cy="2839752"/>
          </a:xfrm>
        </p:spPr>
        <p:txBody>
          <a:bodyPr/>
          <a:lstStyle/>
          <a:p>
            <a:pPr>
              <a:buFont typeface="Arial" panose="020B0604020202020204" pitchFamily="34" charset="0"/>
              <a:buChar char="•"/>
            </a:pPr>
            <a:r>
              <a:rPr lang="en-GB" sz="2800" dirty="0" smtClean="0"/>
              <a:t>What is teaching?</a:t>
            </a:r>
          </a:p>
          <a:p>
            <a:pPr>
              <a:buFont typeface="Arial" panose="020B0604020202020204" pitchFamily="34" charset="0"/>
              <a:buChar char="•"/>
            </a:pPr>
            <a:r>
              <a:rPr lang="en-GB" sz="2800" dirty="0" smtClean="0"/>
              <a:t>What is ‘education’? </a:t>
            </a:r>
          </a:p>
          <a:p>
            <a:pPr>
              <a:buFont typeface="Arial" panose="020B0604020202020204" pitchFamily="34" charset="0"/>
              <a:buChar char="•"/>
            </a:pPr>
            <a:r>
              <a:rPr lang="en-GB" sz="2800" dirty="0" smtClean="0"/>
              <a:t>HOW do we teach? (think about key skills, characteristics, support, infrastructure required for effective/ meaningful teaching)</a:t>
            </a:r>
          </a:p>
          <a:p>
            <a:pPr>
              <a:buFont typeface="Arial" panose="020B0604020202020204" pitchFamily="34" charset="0"/>
              <a:buChar char="•"/>
            </a:pPr>
            <a:r>
              <a:rPr lang="en-GB" sz="2800" dirty="0" smtClean="0"/>
              <a:t>Is there an ‘end’ goal for educators? If so, what is it? </a:t>
            </a:r>
          </a:p>
          <a:p>
            <a:pPr>
              <a:buFont typeface="Arial" panose="020B0604020202020204" pitchFamily="34" charset="0"/>
              <a:buChar char="•"/>
            </a:pPr>
            <a:r>
              <a:rPr lang="en-GB" sz="2800" dirty="0" smtClean="0"/>
              <a:t>Who are the key stakeholders in an individuals educational journey? </a:t>
            </a:r>
            <a:endParaRPr lang="en-GB" sz="2800"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254777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000" y="127666"/>
            <a:ext cx="11280640" cy="553998"/>
          </a:xfrm>
        </p:spPr>
        <p:txBody>
          <a:bodyPr/>
          <a:lstStyle/>
          <a:p>
            <a:r>
              <a:rPr lang="en-GB" sz="4000" b="1" dirty="0">
                <a:solidFill>
                  <a:schemeClr val="tx1">
                    <a:lumMod val="50000"/>
                  </a:schemeClr>
                </a:solidFill>
              </a:rPr>
              <a:t>Educational/ Teaching Philosophy</a:t>
            </a:r>
          </a:p>
        </p:txBody>
      </p:sp>
      <p:sp>
        <p:nvSpPr>
          <p:cNvPr id="3" name="Content Placeholder 2"/>
          <p:cNvSpPr>
            <a:spLocks noGrp="1"/>
          </p:cNvSpPr>
          <p:nvPr>
            <p:ph idx="1"/>
          </p:nvPr>
        </p:nvSpPr>
        <p:spPr>
          <a:xfrm>
            <a:off x="0" y="692696"/>
            <a:ext cx="12192000" cy="6087820"/>
          </a:xfrm>
        </p:spPr>
        <p:txBody>
          <a:bodyPr/>
          <a:lstStyle/>
          <a:p>
            <a:pPr>
              <a:buFont typeface="Arial" panose="020B0604020202020204" pitchFamily="34" charset="0"/>
              <a:buChar char="•"/>
            </a:pPr>
            <a:r>
              <a:rPr lang="en-GB" sz="2400" b="1" dirty="0" smtClean="0">
                <a:solidFill>
                  <a:schemeClr val="tx1">
                    <a:lumMod val="50000"/>
                  </a:schemeClr>
                </a:solidFill>
              </a:rPr>
              <a:t>John Dewey </a:t>
            </a:r>
            <a:r>
              <a:rPr lang="en-GB" sz="2400" dirty="0" smtClean="0">
                <a:solidFill>
                  <a:schemeClr val="tx1">
                    <a:lumMod val="50000"/>
                  </a:schemeClr>
                </a:solidFill>
              </a:rPr>
              <a:t>(1859-1952) – child-centred approach, focus on the ‘experience’ of children, connecting the wider socio-cultural world of the child with the classroom, making education meaningful. </a:t>
            </a:r>
          </a:p>
          <a:p>
            <a:pPr>
              <a:buFont typeface="Arial" panose="020B0604020202020204" pitchFamily="34" charset="0"/>
              <a:buChar char="•"/>
            </a:pPr>
            <a:r>
              <a:rPr lang="en-GB" sz="2400" b="1" dirty="0" smtClean="0">
                <a:solidFill>
                  <a:schemeClr val="tx1">
                    <a:lumMod val="50000"/>
                  </a:schemeClr>
                </a:solidFill>
              </a:rPr>
              <a:t>Paulo Freire </a:t>
            </a:r>
            <a:r>
              <a:rPr lang="en-GB" sz="2400" dirty="0" smtClean="0">
                <a:solidFill>
                  <a:schemeClr val="tx1">
                    <a:lumMod val="50000"/>
                  </a:schemeClr>
                </a:solidFill>
              </a:rPr>
              <a:t>(1921-1997) – education as a dynamic, two-way, humanistic process, building positive relationships with people, understanding them, dialogue is important, raising the consciousness of people. </a:t>
            </a:r>
          </a:p>
          <a:p>
            <a:pPr>
              <a:buFont typeface="Arial" panose="020B0604020202020204" pitchFamily="34" charset="0"/>
              <a:buChar char="•"/>
            </a:pPr>
            <a:r>
              <a:rPr lang="en-GB" sz="2400" b="1" dirty="0" smtClean="0">
                <a:solidFill>
                  <a:schemeClr val="tx1">
                    <a:lumMod val="50000"/>
                  </a:schemeClr>
                </a:solidFill>
              </a:rPr>
              <a:t>Antonio Gramsci </a:t>
            </a:r>
            <a:r>
              <a:rPr lang="en-GB" sz="2400" dirty="0" smtClean="0">
                <a:solidFill>
                  <a:schemeClr val="tx1">
                    <a:lumMod val="50000"/>
                  </a:schemeClr>
                </a:solidFill>
              </a:rPr>
              <a:t>(1891-1937) – challenging the wider social structure (status quo) through counter-hegemonic education, raising the social and moral consciousness in people, focus on social justice and equity.</a:t>
            </a:r>
          </a:p>
          <a:p>
            <a:pPr>
              <a:buFont typeface="Arial" panose="020B0604020202020204" pitchFamily="34" charset="0"/>
              <a:buChar char="•"/>
            </a:pPr>
            <a:r>
              <a:rPr lang="en-GB" sz="2400" b="1" dirty="0" smtClean="0">
                <a:solidFill>
                  <a:schemeClr val="tx1">
                    <a:lumMod val="50000"/>
                  </a:schemeClr>
                </a:solidFill>
              </a:rPr>
              <a:t>bell hooks </a:t>
            </a:r>
            <a:r>
              <a:rPr lang="en-GB" sz="2400" dirty="0" smtClean="0">
                <a:solidFill>
                  <a:schemeClr val="tx1">
                    <a:lumMod val="50000"/>
                  </a:schemeClr>
                </a:solidFill>
              </a:rPr>
              <a:t>(1952-2021) – empowering students, education as a free space for exploring ideas, anyone can learn. </a:t>
            </a:r>
          </a:p>
          <a:p>
            <a:pPr>
              <a:buFont typeface="Arial" panose="020B0604020202020204" pitchFamily="34" charset="0"/>
              <a:buChar char="•"/>
            </a:pPr>
            <a:r>
              <a:rPr lang="en-GB" sz="2400" b="1" dirty="0" smtClean="0">
                <a:solidFill>
                  <a:schemeClr val="tx1">
                    <a:lumMod val="50000"/>
                  </a:schemeClr>
                </a:solidFill>
              </a:rPr>
              <a:t>Bernard Crick </a:t>
            </a:r>
            <a:r>
              <a:rPr lang="en-GB" sz="2400" dirty="0" smtClean="0">
                <a:solidFill>
                  <a:schemeClr val="tx1">
                    <a:lumMod val="50000"/>
                  </a:schemeClr>
                </a:solidFill>
              </a:rPr>
              <a:t>(1929-2008) – purpose of education is to make people better ‘citizens’.</a:t>
            </a:r>
          </a:p>
          <a:p>
            <a:pPr>
              <a:buFont typeface="Arial" panose="020B0604020202020204" pitchFamily="34" charset="0"/>
              <a:buChar char="•"/>
            </a:pPr>
            <a:r>
              <a:rPr lang="en-GB" sz="2400" b="1" dirty="0" smtClean="0">
                <a:solidFill>
                  <a:schemeClr val="tx1">
                    <a:lumMod val="50000"/>
                  </a:schemeClr>
                </a:solidFill>
              </a:rPr>
              <a:t>Rabindranath Tagore </a:t>
            </a:r>
            <a:r>
              <a:rPr lang="en-GB" sz="2400" dirty="0" smtClean="0">
                <a:solidFill>
                  <a:schemeClr val="tx1">
                    <a:lumMod val="50000"/>
                  </a:schemeClr>
                </a:solidFill>
              </a:rPr>
              <a:t>(1861-1941) – education is about expression, creativity &amp; self-realization. </a:t>
            </a:r>
          </a:p>
          <a:p>
            <a:pPr>
              <a:buFont typeface="Arial" panose="020B0604020202020204" pitchFamily="34" charset="0"/>
              <a:buChar char="•"/>
            </a:pPr>
            <a:r>
              <a:rPr lang="en-GB" sz="2400" b="1" dirty="0" smtClean="0">
                <a:solidFill>
                  <a:schemeClr val="tx1">
                    <a:lumMod val="50000"/>
                  </a:schemeClr>
                </a:solidFill>
              </a:rPr>
              <a:t>Frank </a:t>
            </a:r>
            <a:r>
              <a:rPr lang="en-GB" sz="2400" b="1" dirty="0" err="1" smtClean="0">
                <a:solidFill>
                  <a:schemeClr val="tx1">
                    <a:lumMod val="50000"/>
                  </a:schemeClr>
                </a:solidFill>
              </a:rPr>
              <a:t>Furedi</a:t>
            </a:r>
            <a:r>
              <a:rPr lang="en-GB" sz="2400" b="1" dirty="0" smtClean="0">
                <a:solidFill>
                  <a:schemeClr val="tx1">
                    <a:lumMod val="50000"/>
                  </a:schemeClr>
                </a:solidFill>
              </a:rPr>
              <a:t> </a:t>
            </a:r>
            <a:r>
              <a:rPr lang="en-GB" sz="2400" dirty="0" smtClean="0">
                <a:solidFill>
                  <a:schemeClr val="tx1">
                    <a:lumMod val="50000"/>
                  </a:schemeClr>
                </a:solidFill>
              </a:rPr>
              <a:t>(1947 - present) – ‘politics’ should be left out of education. Teachers should just ‘teach’!  </a:t>
            </a:r>
            <a:endParaRPr lang="en-GB" sz="2400"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GB" dirty="0" smtClean="0"/>
              <a:t>Goldsmiths, University of London | Editable title here</a:t>
            </a:r>
            <a:endParaRPr lang="en-GB" dirty="0"/>
          </a:p>
        </p:txBody>
      </p:sp>
    </p:spTree>
    <p:extLst>
      <p:ext uri="{BB962C8B-B14F-4D97-AF65-F5344CB8AC3E}">
        <p14:creationId xmlns:p14="http://schemas.microsoft.com/office/powerpoint/2010/main" val="49378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000" y="565259"/>
            <a:ext cx="8244000" cy="470898"/>
          </a:xfrm>
        </p:spPr>
        <p:txBody>
          <a:bodyPr/>
          <a:lstStyle/>
          <a:p>
            <a:r>
              <a:rPr lang="en-GB" b="1" dirty="0" smtClean="0">
                <a:solidFill>
                  <a:schemeClr val="tx1">
                    <a:lumMod val="50000"/>
                  </a:schemeClr>
                </a:solidFill>
              </a:rPr>
              <a:t>Culturally responsive pedagogy </a:t>
            </a:r>
            <a:endParaRPr lang="en-GB" b="1" dirty="0">
              <a:solidFill>
                <a:schemeClr val="tx1">
                  <a:lumMod val="50000"/>
                </a:schemeClr>
              </a:solidFill>
            </a:endParaRPr>
          </a:p>
        </p:txBody>
      </p:sp>
      <p:sp>
        <p:nvSpPr>
          <p:cNvPr id="3" name="Content Placeholder 2"/>
          <p:cNvSpPr>
            <a:spLocks noGrp="1"/>
          </p:cNvSpPr>
          <p:nvPr>
            <p:ph idx="1"/>
          </p:nvPr>
        </p:nvSpPr>
        <p:spPr>
          <a:xfrm>
            <a:off x="119336" y="1268760"/>
            <a:ext cx="11953328" cy="5041380"/>
          </a:xfrm>
        </p:spPr>
        <p:txBody>
          <a:bodyPr/>
          <a:lstStyle/>
          <a:p>
            <a:pPr marL="0" indent="0">
              <a:buNone/>
            </a:pPr>
            <a:r>
              <a:rPr lang="en-GB" sz="2800" dirty="0" smtClean="0">
                <a:solidFill>
                  <a:schemeClr val="tx1">
                    <a:lumMod val="50000"/>
                  </a:schemeClr>
                </a:solidFill>
              </a:rPr>
              <a:t>In light of neoliberal reforms to education, there is a need </a:t>
            </a:r>
            <a:r>
              <a:rPr lang="en-GB" sz="2800" dirty="0">
                <a:solidFill>
                  <a:schemeClr val="tx1">
                    <a:lumMod val="50000"/>
                  </a:schemeClr>
                </a:solidFill>
              </a:rPr>
              <a:t>to revert back to </a:t>
            </a:r>
            <a:r>
              <a:rPr lang="en-GB" sz="2800" dirty="0" smtClean="0">
                <a:solidFill>
                  <a:schemeClr val="tx1">
                    <a:lumMod val="50000"/>
                  </a:schemeClr>
                </a:solidFill>
              </a:rPr>
              <a:t>a more </a:t>
            </a:r>
            <a:r>
              <a:rPr lang="en-GB" sz="2800" b="1" dirty="0">
                <a:solidFill>
                  <a:schemeClr val="tx1">
                    <a:lumMod val="50000"/>
                  </a:schemeClr>
                </a:solidFill>
              </a:rPr>
              <a:t>inclusive</a:t>
            </a:r>
            <a:r>
              <a:rPr lang="en-GB" sz="2800" dirty="0">
                <a:solidFill>
                  <a:schemeClr val="tx1">
                    <a:lumMod val="50000"/>
                  </a:schemeClr>
                </a:solidFill>
              </a:rPr>
              <a:t> and </a:t>
            </a:r>
            <a:r>
              <a:rPr lang="en-GB" sz="2800" b="1" dirty="0">
                <a:solidFill>
                  <a:schemeClr val="tx1">
                    <a:lumMod val="50000"/>
                  </a:schemeClr>
                </a:solidFill>
              </a:rPr>
              <a:t>collaborative </a:t>
            </a:r>
            <a:r>
              <a:rPr lang="en-GB" sz="2800" dirty="0">
                <a:solidFill>
                  <a:schemeClr val="tx1">
                    <a:lumMod val="50000"/>
                  </a:schemeClr>
                </a:solidFill>
              </a:rPr>
              <a:t>form of education where the line between the school </a:t>
            </a:r>
            <a:r>
              <a:rPr lang="en-GB" sz="2800" dirty="0" smtClean="0">
                <a:solidFill>
                  <a:schemeClr val="tx1">
                    <a:lumMod val="50000"/>
                  </a:schemeClr>
                </a:solidFill>
              </a:rPr>
              <a:t>and the </a:t>
            </a:r>
            <a:r>
              <a:rPr lang="en-GB" sz="2800" dirty="0">
                <a:solidFill>
                  <a:schemeClr val="tx1">
                    <a:lumMod val="50000"/>
                  </a:schemeClr>
                </a:solidFill>
              </a:rPr>
              <a:t>community is blurred and where the complex cultural, linguistic, ethnic, gender </a:t>
            </a:r>
            <a:r>
              <a:rPr lang="en-GB" sz="2800" dirty="0" smtClean="0">
                <a:solidFill>
                  <a:schemeClr val="tx1">
                    <a:lumMod val="50000"/>
                  </a:schemeClr>
                </a:solidFill>
              </a:rPr>
              <a:t>and religious </a:t>
            </a:r>
            <a:r>
              <a:rPr lang="en-GB" sz="2800" dirty="0">
                <a:solidFill>
                  <a:schemeClr val="tx1">
                    <a:lumMod val="50000"/>
                  </a:schemeClr>
                </a:solidFill>
              </a:rPr>
              <a:t>identities of our pupils are explored within the </a:t>
            </a:r>
            <a:r>
              <a:rPr lang="en-GB" sz="2800" dirty="0" smtClean="0">
                <a:solidFill>
                  <a:schemeClr val="tx1">
                    <a:lumMod val="50000"/>
                  </a:schemeClr>
                </a:solidFill>
              </a:rPr>
              <a:t>curriculum. </a:t>
            </a:r>
            <a:r>
              <a:rPr lang="en-GB" sz="2800" b="1" dirty="0" smtClean="0">
                <a:solidFill>
                  <a:schemeClr val="tx1">
                    <a:lumMod val="50000"/>
                  </a:schemeClr>
                </a:solidFill>
              </a:rPr>
              <a:t>As </a:t>
            </a:r>
            <a:r>
              <a:rPr lang="en-GB" sz="2800" b="1" dirty="0">
                <a:solidFill>
                  <a:schemeClr val="tx1">
                    <a:lumMod val="50000"/>
                  </a:schemeClr>
                </a:solidFill>
              </a:rPr>
              <a:t>a teaching philosophy, a culturally responsive pedagogy is premised </a:t>
            </a:r>
            <a:r>
              <a:rPr lang="en-GB" sz="2800" b="1" dirty="0" smtClean="0">
                <a:solidFill>
                  <a:schemeClr val="tx1">
                    <a:lumMod val="50000"/>
                  </a:schemeClr>
                </a:solidFill>
              </a:rPr>
              <a:t>on the </a:t>
            </a:r>
            <a:r>
              <a:rPr lang="en-GB" sz="2800" b="1" dirty="0">
                <a:solidFill>
                  <a:schemeClr val="tx1">
                    <a:lumMod val="50000"/>
                  </a:schemeClr>
                </a:solidFill>
              </a:rPr>
              <a:t>idea that valuing culture is central to learning. </a:t>
            </a:r>
            <a:r>
              <a:rPr lang="en-GB" sz="2800" dirty="0">
                <a:solidFill>
                  <a:schemeClr val="tx1">
                    <a:lumMod val="50000"/>
                  </a:schemeClr>
                </a:solidFill>
              </a:rPr>
              <a:t>Educators cannot trivialise or pay </a:t>
            </a:r>
            <a:r>
              <a:rPr lang="en-GB" sz="2800" dirty="0" smtClean="0">
                <a:solidFill>
                  <a:schemeClr val="tx1">
                    <a:lumMod val="50000"/>
                  </a:schemeClr>
                </a:solidFill>
              </a:rPr>
              <a:t>token attention </a:t>
            </a:r>
            <a:r>
              <a:rPr lang="en-GB" sz="2800" dirty="0">
                <a:solidFill>
                  <a:schemeClr val="tx1">
                    <a:lumMod val="50000"/>
                  </a:schemeClr>
                </a:solidFill>
              </a:rPr>
              <a:t>to the cultural world and lived experiences of their pupils, and instead take </a:t>
            </a:r>
            <a:r>
              <a:rPr lang="en-GB" sz="2800" dirty="0" smtClean="0">
                <a:solidFill>
                  <a:schemeClr val="tx1">
                    <a:lumMod val="50000"/>
                  </a:schemeClr>
                </a:solidFill>
              </a:rPr>
              <a:t>time to </a:t>
            </a:r>
            <a:r>
              <a:rPr lang="en-GB" sz="2800" dirty="0">
                <a:solidFill>
                  <a:schemeClr val="tx1">
                    <a:lumMod val="50000"/>
                  </a:schemeClr>
                </a:solidFill>
              </a:rPr>
              <a:t>understand their pupils and their sociocultural worlds, listen to them as well as </a:t>
            </a:r>
            <a:r>
              <a:rPr lang="en-GB" sz="2800" dirty="0" smtClean="0">
                <a:solidFill>
                  <a:schemeClr val="tx1">
                    <a:lumMod val="50000"/>
                  </a:schemeClr>
                </a:solidFill>
              </a:rPr>
              <a:t>valuing and </a:t>
            </a:r>
            <a:r>
              <a:rPr lang="en-GB" sz="2800" dirty="0">
                <a:solidFill>
                  <a:schemeClr val="tx1">
                    <a:lumMod val="50000"/>
                  </a:schemeClr>
                </a:solidFill>
              </a:rPr>
              <a:t>maintaining their cultural identities and heritage within pedagogical practices. </a:t>
            </a:r>
            <a:r>
              <a:rPr lang="en-GB" sz="2800" dirty="0" smtClean="0">
                <a:solidFill>
                  <a:schemeClr val="tx1">
                    <a:lumMod val="50000"/>
                  </a:schemeClr>
                </a:solidFill>
              </a:rPr>
              <a:t>Such an </a:t>
            </a:r>
            <a:r>
              <a:rPr lang="en-GB" sz="2800" dirty="0">
                <a:solidFill>
                  <a:schemeClr val="tx1">
                    <a:lumMod val="50000"/>
                  </a:schemeClr>
                </a:solidFill>
              </a:rPr>
              <a:t>approach empowers pupils intellectually, socially, emotionally and politically </a:t>
            </a:r>
            <a:r>
              <a:rPr lang="en-GB" sz="2800" dirty="0" smtClean="0">
                <a:solidFill>
                  <a:schemeClr val="tx1">
                    <a:lumMod val="50000"/>
                  </a:schemeClr>
                </a:solidFill>
              </a:rPr>
              <a:t>(</a:t>
            </a:r>
            <a:r>
              <a:rPr lang="en-GB" sz="2800" dirty="0" err="1" smtClean="0">
                <a:solidFill>
                  <a:schemeClr val="tx1">
                    <a:lumMod val="50000"/>
                  </a:schemeClr>
                </a:solidFill>
              </a:rPr>
              <a:t>Hoque</a:t>
            </a:r>
            <a:r>
              <a:rPr lang="en-GB" sz="2800" dirty="0" smtClean="0">
                <a:solidFill>
                  <a:schemeClr val="tx1">
                    <a:lumMod val="50000"/>
                  </a:schemeClr>
                </a:solidFill>
              </a:rPr>
              <a:t>, 2015b, 2018; Lucas and Villegas </a:t>
            </a:r>
            <a:r>
              <a:rPr lang="en-GB" sz="2800" dirty="0">
                <a:solidFill>
                  <a:schemeClr val="tx1">
                    <a:lumMod val="50000"/>
                  </a:schemeClr>
                </a:solidFill>
              </a:rPr>
              <a:t>2013; Nieto 2000).</a:t>
            </a:r>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3691978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76000" y="692696"/>
            <a:ext cx="11280640" cy="5131661"/>
          </a:xfrm>
        </p:spPr>
        <p:txBody>
          <a:bodyPr/>
          <a:lstStyle/>
          <a:p>
            <a:pPr marL="0" indent="0">
              <a:buNone/>
            </a:pPr>
            <a:r>
              <a:rPr lang="en-GB" sz="6000" dirty="0" smtClean="0"/>
              <a:t>Students/ pupils/ young people do not leave their sociocultural worlds and identities behind once they enter the school gates – and nor should they! </a:t>
            </a:r>
          </a:p>
          <a:p>
            <a:pPr marL="0" indent="0">
              <a:buNone/>
            </a:pPr>
            <a:endParaRPr lang="en-GB" dirty="0"/>
          </a:p>
          <a:p>
            <a:pPr marL="0" indent="0">
              <a:buNone/>
            </a:pPr>
            <a:r>
              <a:rPr lang="en-GB" dirty="0" smtClean="0"/>
              <a:t>(Bullock Report, 1975)</a:t>
            </a:r>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739249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301501"/>
            <a:ext cx="10704576" cy="747897"/>
          </a:xfrm>
        </p:spPr>
        <p:txBody>
          <a:bodyPr/>
          <a:lstStyle/>
          <a:p>
            <a:r>
              <a:rPr lang="en-GB" sz="5400" b="1" dirty="0" smtClean="0"/>
              <a:t>‘Decolonising’ education</a:t>
            </a:r>
            <a:endParaRPr lang="en-GB" sz="5400" b="1" dirty="0"/>
          </a:p>
        </p:txBody>
      </p:sp>
      <p:sp>
        <p:nvSpPr>
          <p:cNvPr id="3" name="Content Placeholder 2"/>
          <p:cNvSpPr>
            <a:spLocks noGrp="1"/>
          </p:cNvSpPr>
          <p:nvPr>
            <p:ph idx="1"/>
          </p:nvPr>
        </p:nvSpPr>
        <p:spPr>
          <a:xfrm>
            <a:off x="576000" y="2268000"/>
            <a:ext cx="11424656" cy="3248069"/>
          </a:xfrm>
        </p:spPr>
        <p:txBody>
          <a:bodyPr/>
          <a:lstStyle/>
          <a:p>
            <a:pPr marL="0" indent="0">
              <a:buNone/>
            </a:pPr>
            <a:r>
              <a:rPr lang="en-GB" sz="3600" dirty="0" smtClean="0"/>
              <a:t>‘A </a:t>
            </a:r>
            <a:r>
              <a:rPr lang="en-GB" sz="3600" dirty="0" err="1" smtClean="0"/>
              <a:t>decolonial</a:t>
            </a:r>
            <a:r>
              <a:rPr lang="en-GB" sz="3600" dirty="0" smtClean="0"/>
              <a:t> culturally responsive pedagogy not only foregrounds students’ social and cultural backgrounds, but criticises the dominant knowledge that shape mainstream educational learning contexts’ </a:t>
            </a:r>
          </a:p>
          <a:p>
            <a:pPr marL="0" indent="0">
              <a:buNone/>
            </a:pPr>
            <a:endParaRPr lang="en-GB" sz="3600" dirty="0"/>
          </a:p>
          <a:p>
            <a:pPr marL="0" indent="0">
              <a:buNone/>
            </a:pPr>
            <a:r>
              <a:rPr lang="en-GB" sz="3600" dirty="0" smtClean="0"/>
              <a:t>(Hickey-Moody &amp; Horn, 2022: 5)</a:t>
            </a:r>
            <a:endParaRPr lang="en-GB" sz="3600"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97917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2040</Words>
  <Application>Microsoft Office PowerPoint</Application>
  <PresentationFormat>Custom</PresentationFormat>
  <Paragraphs>112</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Goldsmiths Theme</vt:lpstr>
      <vt:lpstr>1_Goldsmiths Theme</vt:lpstr>
      <vt:lpstr>Do we really know who our students are? Understanding, implementing and embedding a culturally responsive pedagogy in our everyday practice  Dr Aminul Hoque MBE Goldsmiths College, University of London</vt:lpstr>
      <vt:lpstr>About me</vt:lpstr>
      <vt:lpstr>Structure of today’s talk/ workshop</vt:lpstr>
      <vt:lpstr>Key questions</vt:lpstr>
      <vt:lpstr>No right or wrong answers… </vt:lpstr>
      <vt:lpstr>Educational/ Teaching Philosophy</vt:lpstr>
      <vt:lpstr>Culturally responsive pedagogy </vt:lpstr>
      <vt:lpstr>PowerPoint Presentation</vt:lpstr>
      <vt:lpstr>‘Decolonising’ education</vt:lpstr>
      <vt:lpstr>‘Ideal’ univeristy student – key characteristics/ background required</vt:lpstr>
      <vt:lpstr>Case study – Fatima, aged 19, female, Bangladeshi, from London. Wants to become a teacher. ‘My typical week’. </vt:lpstr>
      <vt:lpstr>What barriers/ challenges/ opportunities can you identify? </vt:lpstr>
      <vt:lpstr>The intersectional ‘lived experiences’ of many students from BAME backgrounds</vt:lpstr>
      <vt:lpstr>Covid-19 – a working class reality </vt:lpstr>
      <vt:lpstr>A culturally inclusive pedagogy: Some practical suggestions</vt:lpstr>
      <vt:lpstr>              The debate continues…….  Stay in touch    Dr Aminul Hoque Department of Educational Studies Goldsmiths, University of London  E: a.hoque@gold.ac.uk  Twitter: @BrIslam2015  </vt:lpstr>
      <vt:lpstr>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header goes here</dc:title>
  <dc:creator>TEST</dc:creator>
  <cp:lastModifiedBy>TEST</cp:lastModifiedBy>
  <cp:revision>67</cp:revision>
  <dcterms:modified xsi:type="dcterms:W3CDTF">2022-09-01T11:55:21Z</dcterms:modified>
</cp:coreProperties>
</file>