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compatMode="1" saveSubsetFonts="1">
  <p:sldMasterIdLst>
    <p:sldMasterId id="2147483653" r:id="rId1"/>
  </p:sldMasterIdLst>
  <p:notesMasterIdLst>
    <p:notesMasterId r:id="rId28"/>
  </p:notesMasterIdLst>
  <p:handoutMasterIdLst>
    <p:handoutMasterId r:id="rId29"/>
  </p:handoutMasterIdLst>
  <p:sldIdLst>
    <p:sldId id="402" r:id="rId2"/>
    <p:sldId id="409" r:id="rId3"/>
    <p:sldId id="417" r:id="rId4"/>
    <p:sldId id="379" r:id="rId5"/>
    <p:sldId id="383" r:id="rId6"/>
    <p:sldId id="421" r:id="rId7"/>
    <p:sldId id="419" r:id="rId8"/>
    <p:sldId id="411" r:id="rId9"/>
    <p:sldId id="385" r:id="rId10"/>
    <p:sldId id="392" r:id="rId11"/>
    <p:sldId id="393" r:id="rId12"/>
    <p:sldId id="386" r:id="rId13"/>
    <p:sldId id="403" r:id="rId14"/>
    <p:sldId id="389" r:id="rId15"/>
    <p:sldId id="390" r:id="rId16"/>
    <p:sldId id="391" r:id="rId17"/>
    <p:sldId id="400" r:id="rId18"/>
    <p:sldId id="387" r:id="rId19"/>
    <p:sldId id="396" r:id="rId20"/>
    <p:sldId id="394" r:id="rId21"/>
    <p:sldId id="395" r:id="rId22"/>
    <p:sldId id="404" r:id="rId23"/>
    <p:sldId id="413" r:id="rId24"/>
    <p:sldId id="407" r:id="rId25"/>
    <p:sldId id="374" r:id="rId26"/>
    <p:sldId id="422" r:id="rId27"/>
  </p:sldIdLst>
  <p:sldSz cx="9144000" cy="6858000" type="screen4x3"/>
  <p:notesSz cx="6834188" cy="9979025"/>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94679"/>
  </p:normalViewPr>
  <p:slideViewPr>
    <p:cSldViewPr>
      <p:cViewPr varScale="1">
        <p:scale>
          <a:sx n="216" d="100"/>
          <a:sy n="216" d="100"/>
        </p:scale>
        <p:origin x="302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359DC-30FC-451B-9C9B-425F5A3F4A9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AA26B717-C246-4D6E-BA09-3C53018207CB}">
      <dgm:prSet phldrT="[Text]"/>
      <dgm:spPr/>
      <dgm:t>
        <a:bodyPr/>
        <a:lstStyle/>
        <a:p>
          <a:r>
            <a:rPr lang="en-GB" b="1" dirty="0">
              <a:solidFill>
                <a:schemeClr val="tx1"/>
              </a:solidFill>
            </a:rPr>
            <a:t>Migration </a:t>
          </a:r>
          <a:r>
            <a:rPr lang="en-GB" b="0" dirty="0">
              <a:solidFill>
                <a:schemeClr val="tx1"/>
              </a:solidFill>
            </a:rPr>
            <a:t>(‘push’ &amp; ‘pull’ factors, by invitation, predominantly a gendered (male) experience)</a:t>
          </a:r>
        </a:p>
      </dgm:t>
    </dgm:pt>
    <dgm:pt modelId="{C5D6DF53-EC56-4EAF-976F-02CBF262B7E6}" type="parTrans" cxnId="{8E53D6BD-DAB4-4573-93A4-16196A209FBE}">
      <dgm:prSet/>
      <dgm:spPr/>
      <dgm:t>
        <a:bodyPr/>
        <a:lstStyle/>
        <a:p>
          <a:endParaRPr lang="en-GB"/>
        </a:p>
      </dgm:t>
    </dgm:pt>
    <dgm:pt modelId="{CE40364C-758F-4DA3-A060-E982CC27EB1F}" type="sibTrans" cxnId="{8E53D6BD-DAB4-4573-93A4-16196A209FBE}">
      <dgm:prSet/>
      <dgm:spPr/>
      <dgm:t>
        <a:bodyPr/>
        <a:lstStyle/>
        <a:p>
          <a:endParaRPr lang="en-GB"/>
        </a:p>
      </dgm:t>
    </dgm:pt>
    <dgm:pt modelId="{3C631E42-E88E-4F82-ADCF-4D499486D428}">
      <dgm:prSet phldrT="[Text]"/>
      <dgm:spPr/>
      <dgm:t>
        <a:bodyPr/>
        <a:lstStyle/>
        <a:p>
          <a:r>
            <a:rPr lang="en-GB" b="1" dirty="0">
              <a:solidFill>
                <a:schemeClr val="tx1"/>
              </a:solidFill>
            </a:rPr>
            <a:t>Settlement </a:t>
          </a:r>
          <a:r>
            <a:rPr lang="en-GB" b="0" dirty="0">
              <a:solidFill>
                <a:schemeClr val="tx1"/>
              </a:solidFill>
            </a:rPr>
            <a:t>(working class reality, exclusion, discrimination, violence, racism)</a:t>
          </a:r>
        </a:p>
      </dgm:t>
    </dgm:pt>
    <dgm:pt modelId="{54D7104F-FA47-435E-B388-22059579ED74}" type="parTrans" cxnId="{E62E5ACC-E235-4623-B531-627BA7B1C53A}">
      <dgm:prSet/>
      <dgm:spPr/>
      <dgm:t>
        <a:bodyPr/>
        <a:lstStyle/>
        <a:p>
          <a:endParaRPr lang="en-GB"/>
        </a:p>
      </dgm:t>
    </dgm:pt>
    <dgm:pt modelId="{F43F1F2D-6FC4-40D5-9888-4E908A004A56}" type="sibTrans" cxnId="{E62E5ACC-E235-4623-B531-627BA7B1C53A}">
      <dgm:prSet/>
      <dgm:spPr/>
      <dgm:t>
        <a:bodyPr/>
        <a:lstStyle/>
        <a:p>
          <a:endParaRPr lang="en-GB"/>
        </a:p>
      </dgm:t>
    </dgm:pt>
    <dgm:pt modelId="{263EE668-55DE-4250-967D-4610B2A05812}">
      <dgm:prSet phldrT="[Text]"/>
      <dgm:spPr/>
      <dgm:t>
        <a:bodyPr/>
        <a:lstStyle/>
        <a:p>
          <a:r>
            <a:rPr lang="en-GB" b="1" dirty="0">
              <a:solidFill>
                <a:schemeClr val="tx1"/>
              </a:solidFill>
            </a:rPr>
            <a:t>Fighting back </a:t>
          </a:r>
          <a:r>
            <a:rPr lang="en-GB" b="0" dirty="0">
              <a:solidFill>
                <a:schemeClr val="tx1"/>
              </a:solidFill>
            </a:rPr>
            <a:t>(exercising rights, resistance, contest &amp; protest, politics of recognition -  ‘we are here to stay’)</a:t>
          </a:r>
        </a:p>
      </dgm:t>
    </dgm:pt>
    <dgm:pt modelId="{9D98E863-6A83-4DBA-A854-744514768F51}" type="parTrans" cxnId="{22B5F5F8-5D44-47F5-8BA4-80C62E7F36EB}">
      <dgm:prSet/>
      <dgm:spPr/>
      <dgm:t>
        <a:bodyPr/>
        <a:lstStyle/>
        <a:p>
          <a:endParaRPr lang="en-GB"/>
        </a:p>
      </dgm:t>
    </dgm:pt>
    <dgm:pt modelId="{09022F5B-F3A7-4811-ABC2-5ED47036D03C}" type="sibTrans" cxnId="{22B5F5F8-5D44-47F5-8BA4-80C62E7F36EB}">
      <dgm:prSet/>
      <dgm:spPr/>
      <dgm:t>
        <a:bodyPr/>
        <a:lstStyle/>
        <a:p>
          <a:endParaRPr lang="en-GB"/>
        </a:p>
      </dgm:t>
    </dgm:pt>
    <dgm:pt modelId="{A05EB196-DF33-4239-8FF4-D1AF9E6C5663}">
      <dgm:prSet phldrT="[Text]"/>
      <dgm:spPr/>
      <dgm:t>
        <a:bodyPr/>
        <a:lstStyle/>
        <a:p>
          <a:r>
            <a:rPr lang="en-GB" b="1" dirty="0">
              <a:solidFill>
                <a:schemeClr val="tx1"/>
              </a:solidFill>
            </a:rPr>
            <a:t>Family Re-Union </a:t>
          </a:r>
          <a:r>
            <a:rPr lang="en-GB" b="0" dirty="0">
              <a:solidFill>
                <a:schemeClr val="tx1"/>
              </a:solidFill>
            </a:rPr>
            <a:t>(wives and children join, demand for equality, access to resources – education, health, housing, ‘halal’ food, role of language and religion important) </a:t>
          </a:r>
        </a:p>
      </dgm:t>
    </dgm:pt>
    <dgm:pt modelId="{2E040F20-4109-4CD8-9788-D90A7390BE36}" type="parTrans" cxnId="{7C82DACF-52BD-4BA3-8064-0B058215F10C}">
      <dgm:prSet/>
      <dgm:spPr/>
      <dgm:t>
        <a:bodyPr/>
        <a:lstStyle/>
        <a:p>
          <a:endParaRPr lang="en-GB"/>
        </a:p>
      </dgm:t>
    </dgm:pt>
    <dgm:pt modelId="{4684F855-6CB4-4398-9979-09ADDD7EADE9}" type="sibTrans" cxnId="{7C82DACF-52BD-4BA3-8064-0B058215F10C}">
      <dgm:prSet/>
      <dgm:spPr/>
      <dgm:t>
        <a:bodyPr/>
        <a:lstStyle/>
        <a:p>
          <a:endParaRPr lang="en-GB"/>
        </a:p>
      </dgm:t>
    </dgm:pt>
    <dgm:pt modelId="{8F6756A5-BE23-4B59-8CCA-2F9D22407F3D}">
      <dgm:prSet phldrT="[Text]"/>
      <dgm:spPr/>
      <dgm:t>
        <a:bodyPr/>
        <a:lstStyle/>
        <a:p>
          <a:r>
            <a:rPr lang="en-GB" b="1" dirty="0">
              <a:solidFill>
                <a:schemeClr val="tx1"/>
              </a:solidFill>
            </a:rPr>
            <a:t>A ‘British’ community </a:t>
          </a:r>
          <a:r>
            <a:rPr lang="en-GB" b="0" dirty="0">
              <a:solidFill>
                <a:schemeClr val="tx1"/>
              </a:solidFill>
            </a:rPr>
            <a:t>(law-abiding, loyal, citizens, legal, tax-payers,  return visits, complexity of ‘home’, intergenerational change and continuity)</a:t>
          </a:r>
        </a:p>
      </dgm:t>
    </dgm:pt>
    <dgm:pt modelId="{E1909351-8BA4-4A82-B20C-C2ABD9FE7481}" type="parTrans" cxnId="{A11C65BF-8E03-440B-9A12-F6E0E11DFE99}">
      <dgm:prSet/>
      <dgm:spPr/>
      <dgm:t>
        <a:bodyPr/>
        <a:lstStyle/>
        <a:p>
          <a:endParaRPr lang="en-GB"/>
        </a:p>
      </dgm:t>
    </dgm:pt>
    <dgm:pt modelId="{7DDDC1A1-421A-45E5-B9F7-0A9411932ED2}" type="sibTrans" cxnId="{A11C65BF-8E03-440B-9A12-F6E0E11DFE99}">
      <dgm:prSet/>
      <dgm:spPr/>
      <dgm:t>
        <a:bodyPr/>
        <a:lstStyle/>
        <a:p>
          <a:endParaRPr lang="en-GB"/>
        </a:p>
      </dgm:t>
    </dgm:pt>
    <dgm:pt modelId="{0F663666-2365-4253-B3E1-E7E9CCD3A36B}" type="pres">
      <dgm:prSet presAssocID="{7B8359DC-30FC-451B-9C9B-425F5A3F4A96}" presName="cycle" presStyleCnt="0">
        <dgm:presLayoutVars>
          <dgm:dir/>
          <dgm:resizeHandles val="exact"/>
        </dgm:presLayoutVars>
      </dgm:prSet>
      <dgm:spPr/>
    </dgm:pt>
    <dgm:pt modelId="{A533B17E-933D-47E4-8F59-45C932E862E0}" type="pres">
      <dgm:prSet presAssocID="{AA26B717-C246-4D6E-BA09-3C53018207CB}" presName="node" presStyleLbl="node1" presStyleIdx="0" presStyleCnt="5">
        <dgm:presLayoutVars>
          <dgm:bulletEnabled val="1"/>
        </dgm:presLayoutVars>
      </dgm:prSet>
      <dgm:spPr/>
    </dgm:pt>
    <dgm:pt modelId="{4A4B84F1-87B0-4CCE-8D6B-7B94BC42DA4C}" type="pres">
      <dgm:prSet presAssocID="{AA26B717-C246-4D6E-BA09-3C53018207CB}" presName="spNode" presStyleCnt="0"/>
      <dgm:spPr/>
    </dgm:pt>
    <dgm:pt modelId="{0A42D8EC-EFF4-45A5-85FE-EE7AAEF864FE}" type="pres">
      <dgm:prSet presAssocID="{CE40364C-758F-4DA3-A060-E982CC27EB1F}" presName="sibTrans" presStyleLbl="sibTrans1D1" presStyleIdx="0" presStyleCnt="5"/>
      <dgm:spPr/>
    </dgm:pt>
    <dgm:pt modelId="{D073A313-DF49-452C-AA9A-A009D830CC99}" type="pres">
      <dgm:prSet presAssocID="{3C631E42-E88E-4F82-ADCF-4D499486D428}" presName="node" presStyleLbl="node1" presStyleIdx="1" presStyleCnt="5">
        <dgm:presLayoutVars>
          <dgm:bulletEnabled val="1"/>
        </dgm:presLayoutVars>
      </dgm:prSet>
      <dgm:spPr/>
    </dgm:pt>
    <dgm:pt modelId="{95EB1C23-2FE4-44F7-9B94-D288E88C13A1}" type="pres">
      <dgm:prSet presAssocID="{3C631E42-E88E-4F82-ADCF-4D499486D428}" presName="spNode" presStyleCnt="0"/>
      <dgm:spPr/>
    </dgm:pt>
    <dgm:pt modelId="{BD54BA01-3554-4C96-BD91-E752CD8FC933}" type="pres">
      <dgm:prSet presAssocID="{F43F1F2D-6FC4-40D5-9888-4E908A004A56}" presName="sibTrans" presStyleLbl="sibTrans1D1" presStyleIdx="1" presStyleCnt="5"/>
      <dgm:spPr/>
    </dgm:pt>
    <dgm:pt modelId="{E40F6B48-8460-4B89-A6B0-648F1E4A7689}" type="pres">
      <dgm:prSet presAssocID="{263EE668-55DE-4250-967D-4610B2A05812}" presName="node" presStyleLbl="node1" presStyleIdx="2" presStyleCnt="5">
        <dgm:presLayoutVars>
          <dgm:bulletEnabled val="1"/>
        </dgm:presLayoutVars>
      </dgm:prSet>
      <dgm:spPr/>
    </dgm:pt>
    <dgm:pt modelId="{F5899D77-DD9A-4F29-BAF1-00C540355FD1}" type="pres">
      <dgm:prSet presAssocID="{263EE668-55DE-4250-967D-4610B2A05812}" presName="spNode" presStyleCnt="0"/>
      <dgm:spPr/>
    </dgm:pt>
    <dgm:pt modelId="{C67821AE-0B55-4D1F-9E3E-B93ED1764750}" type="pres">
      <dgm:prSet presAssocID="{09022F5B-F3A7-4811-ABC2-5ED47036D03C}" presName="sibTrans" presStyleLbl="sibTrans1D1" presStyleIdx="2" presStyleCnt="5"/>
      <dgm:spPr/>
    </dgm:pt>
    <dgm:pt modelId="{1706913E-B035-4D8E-B268-6E5CADA14350}" type="pres">
      <dgm:prSet presAssocID="{A05EB196-DF33-4239-8FF4-D1AF9E6C5663}" presName="node" presStyleLbl="node1" presStyleIdx="3" presStyleCnt="5">
        <dgm:presLayoutVars>
          <dgm:bulletEnabled val="1"/>
        </dgm:presLayoutVars>
      </dgm:prSet>
      <dgm:spPr/>
    </dgm:pt>
    <dgm:pt modelId="{1B5A3C57-FF7E-4BF6-89FC-4C63E1342F82}" type="pres">
      <dgm:prSet presAssocID="{A05EB196-DF33-4239-8FF4-D1AF9E6C5663}" presName="spNode" presStyleCnt="0"/>
      <dgm:spPr/>
    </dgm:pt>
    <dgm:pt modelId="{9FAFA842-CF27-445C-9C1D-0445CFBFAA1D}" type="pres">
      <dgm:prSet presAssocID="{4684F855-6CB4-4398-9979-09ADDD7EADE9}" presName="sibTrans" presStyleLbl="sibTrans1D1" presStyleIdx="3" presStyleCnt="5"/>
      <dgm:spPr/>
    </dgm:pt>
    <dgm:pt modelId="{6F4983A5-C4FE-4B69-9E98-6D387083EFE2}" type="pres">
      <dgm:prSet presAssocID="{8F6756A5-BE23-4B59-8CCA-2F9D22407F3D}" presName="node" presStyleLbl="node1" presStyleIdx="4" presStyleCnt="5">
        <dgm:presLayoutVars>
          <dgm:bulletEnabled val="1"/>
        </dgm:presLayoutVars>
      </dgm:prSet>
      <dgm:spPr/>
    </dgm:pt>
    <dgm:pt modelId="{9F1E2DBC-2661-433B-B68F-3AB52F3AA8AA}" type="pres">
      <dgm:prSet presAssocID="{8F6756A5-BE23-4B59-8CCA-2F9D22407F3D}" presName="spNode" presStyleCnt="0"/>
      <dgm:spPr/>
    </dgm:pt>
    <dgm:pt modelId="{C901DF7D-2026-4DA5-B0ED-05A279037D6C}" type="pres">
      <dgm:prSet presAssocID="{7DDDC1A1-421A-45E5-B9F7-0A9411932ED2}" presName="sibTrans" presStyleLbl="sibTrans1D1" presStyleIdx="4" presStyleCnt="5"/>
      <dgm:spPr/>
    </dgm:pt>
  </dgm:ptLst>
  <dgm:cxnLst>
    <dgm:cxn modelId="{CDA77505-1DCF-4073-A88B-4209E7D51C88}" type="presOf" srcId="{09022F5B-F3A7-4811-ABC2-5ED47036D03C}" destId="{C67821AE-0B55-4D1F-9E3E-B93ED1764750}" srcOrd="0" destOrd="0" presId="urn:microsoft.com/office/officeart/2005/8/layout/cycle5"/>
    <dgm:cxn modelId="{D925AA1C-1465-4918-BB44-84ACE2A715CB}" type="presOf" srcId="{A05EB196-DF33-4239-8FF4-D1AF9E6C5663}" destId="{1706913E-B035-4D8E-B268-6E5CADA14350}" srcOrd="0" destOrd="0" presId="urn:microsoft.com/office/officeart/2005/8/layout/cycle5"/>
    <dgm:cxn modelId="{6100073C-D604-43CD-955D-A0E401B37657}" type="presOf" srcId="{F43F1F2D-6FC4-40D5-9888-4E908A004A56}" destId="{BD54BA01-3554-4C96-BD91-E752CD8FC933}" srcOrd="0" destOrd="0" presId="urn:microsoft.com/office/officeart/2005/8/layout/cycle5"/>
    <dgm:cxn modelId="{DC1C7655-664A-4AE2-900C-5551B6773070}" type="presOf" srcId="{AA26B717-C246-4D6E-BA09-3C53018207CB}" destId="{A533B17E-933D-47E4-8F59-45C932E862E0}" srcOrd="0" destOrd="0" presId="urn:microsoft.com/office/officeart/2005/8/layout/cycle5"/>
    <dgm:cxn modelId="{EB756363-A0C1-4708-A6EE-D3A9A72AC36A}" type="presOf" srcId="{8F6756A5-BE23-4B59-8CCA-2F9D22407F3D}" destId="{6F4983A5-C4FE-4B69-9E98-6D387083EFE2}" srcOrd="0" destOrd="0" presId="urn:microsoft.com/office/officeart/2005/8/layout/cycle5"/>
    <dgm:cxn modelId="{A82A8163-FC08-44EF-B484-E774FE2B4EF5}" type="presOf" srcId="{7B8359DC-30FC-451B-9C9B-425F5A3F4A96}" destId="{0F663666-2365-4253-B3E1-E7E9CCD3A36B}" srcOrd="0" destOrd="0" presId="urn:microsoft.com/office/officeart/2005/8/layout/cycle5"/>
    <dgm:cxn modelId="{9DD36874-7184-4F4E-88FA-680EB250E5B3}" type="presOf" srcId="{7DDDC1A1-421A-45E5-B9F7-0A9411932ED2}" destId="{C901DF7D-2026-4DA5-B0ED-05A279037D6C}" srcOrd="0" destOrd="0" presId="urn:microsoft.com/office/officeart/2005/8/layout/cycle5"/>
    <dgm:cxn modelId="{4C9F0580-CCAE-4E61-A6ED-A38BCBA1E022}" type="presOf" srcId="{263EE668-55DE-4250-967D-4610B2A05812}" destId="{E40F6B48-8460-4B89-A6B0-648F1E4A7689}" srcOrd="0" destOrd="0" presId="urn:microsoft.com/office/officeart/2005/8/layout/cycle5"/>
    <dgm:cxn modelId="{683BC29C-AB53-409E-A26E-6CD86E069A12}" type="presOf" srcId="{3C631E42-E88E-4F82-ADCF-4D499486D428}" destId="{D073A313-DF49-452C-AA9A-A009D830CC99}" srcOrd="0" destOrd="0" presId="urn:microsoft.com/office/officeart/2005/8/layout/cycle5"/>
    <dgm:cxn modelId="{8E53D6BD-DAB4-4573-93A4-16196A209FBE}" srcId="{7B8359DC-30FC-451B-9C9B-425F5A3F4A96}" destId="{AA26B717-C246-4D6E-BA09-3C53018207CB}" srcOrd="0" destOrd="0" parTransId="{C5D6DF53-EC56-4EAF-976F-02CBF262B7E6}" sibTransId="{CE40364C-758F-4DA3-A060-E982CC27EB1F}"/>
    <dgm:cxn modelId="{A11C65BF-8E03-440B-9A12-F6E0E11DFE99}" srcId="{7B8359DC-30FC-451B-9C9B-425F5A3F4A96}" destId="{8F6756A5-BE23-4B59-8CCA-2F9D22407F3D}" srcOrd="4" destOrd="0" parTransId="{E1909351-8BA4-4A82-B20C-C2ABD9FE7481}" sibTransId="{7DDDC1A1-421A-45E5-B9F7-0A9411932ED2}"/>
    <dgm:cxn modelId="{E62E5ACC-E235-4623-B531-627BA7B1C53A}" srcId="{7B8359DC-30FC-451B-9C9B-425F5A3F4A96}" destId="{3C631E42-E88E-4F82-ADCF-4D499486D428}" srcOrd="1" destOrd="0" parTransId="{54D7104F-FA47-435E-B388-22059579ED74}" sibTransId="{F43F1F2D-6FC4-40D5-9888-4E908A004A56}"/>
    <dgm:cxn modelId="{7C82DACF-52BD-4BA3-8064-0B058215F10C}" srcId="{7B8359DC-30FC-451B-9C9B-425F5A3F4A96}" destId="{A05EB196-DF33-4239-8FF4-D1AF9E6C5663}" srcOrd="3" destOrd="0" parTransId="{2E040F20-4109-4CD8-9788-D90A7390BE36}" sibTransId="{4684F855-6CB4-4398-9979-09ADDD7EADE9}"/>
    <dgm:cxn modelId="{84B793E6-A69D-4E7A-AD4C-44E4353CFDAD}" type="presOf" srcId="{CE40364C-758F-4DA3-A060-E982CC27EB1F}" destId="{0A42D8EC-EFF4-45A5-85FE-EE7AAEF864FE}" srcOrd="0" destOrd="0" presId="urn:microsoft.com/office/officeart/2005/8/layout/cycle5"/>
    <dgm:cxn modelId="{E6FE27EE-A51D-43A9-99AD-B826F418EB62}" type="presOf" srcId="{4684F855-6CB4-4398-9979-09ADDD7EADE9}" destId="{9FAFA842-CF27-445C-9C1D-0445CFBFAA1D}" srcOrd="0" destOrd="0" presId="urn:microsoft.com/office/officeart/2005/8/layout/cycle5"/>
    <dgm:cxn modelId="{22B5F5F8-5D44-47F5-8BA4-80C62E7F36EB}" srcId="{7B8359DC-30FC-451B-9C9B-425F5A3F4A96}" destId="{263EE668-55DE-4250-967D-4610B2A05812}" srcOrd="2" destOrd="0" parTransId="{9D98E863-6A83-4DBA-A854-744514768F51}" sibTransId="{09022F5B-F3A7-4811-ABC2-5ED47036D03C}"/>
    <dgm:cxn modelId="{BCBE30A2-A205-47E1-B69C-FE418AE32B12}" type="presParOf" srcId="{0F663666-2365-4253-B3E1-E7E9CCD3A36B}" destId="{A533B17E-933D-47E4-8F59-45C932E862E0}" srcOrd="0" destOrd="0" presId="urn:microsoft.com/office/officeart/2005/8/layout/cycle5"/>
    <dgm:cxn modelId="{F64029EE-FF81-4843-AA03-13A8043960E6}" type="presParOf" srcId="{0F663666-2365-4253-B3E1-E7E9CCD3A36B}" destId="{4A4B84F1-87B0-4CCE-8D6B-7B94BC42DA4C}" srcOrd="1" destOrd="0" presId="urn:microsoft.com/office/officeart/2005/8/layout/cycle5"/>
    <dgm:cxn modelId="{252B4296-CFB7-4094-BB6A-86DC7BE1CF8B}" type="presParOf" srcId="{0F663666-2365-4253-B3E1-E7E9CCD3A36B}" destId="{0A42D8EC-EFF4-45A5-85FE-EE7AAEF864FE}" srcOrd="2" destOrd="0" presId="urn:microsoft.com/office/officeart/2005/8/layout/cycle5"/>
    <dgm:cxn modelId="{A342CA59-3C2C-4F70-A510-436664AD663A}" type="presParOf" srcId="{0F663666-2365-4253-B3E1-E7E9CCD3A36B}" destId="{D073A313-DF49-452C-AA9A-A009D830CC99}" srcOrd="3" destOrd="0" presId="urn:microsoft.com/office/officeart/2005/8/layout/cycle5"/>
    <dgm:cxn modelId="{ED5FB75B-4485-41BF-BB5E-05C9CC9CF7B7}" type="presParOf" srcId="{0F663666-2365-4253-B3E1-E7E9CCD3A36B}" destId="{95EB1C23-2FE4-44F7-9B94-D288E88C13A1}" srcOrd="4" destOrd="0" presId="urn:microsoft.com/office/officeart/2005/8/layout/cycle5"/>
    <dgm:cxn modelId="{2D272FA0-BC23-4FE7-96D5-F147ADF5DFC7}" type="presParOf" srcId="{0F663666-2365-4253-B3E1-E7E9CCD3A36B}" destId="{BD54BA01-3554-4C96-BD91-E752CD8FC933}" srcOrd="5" destOrd="0" presId="urn:microsoft.com/office/officeart/2005/8/layout/cycle5"/>
    <dgm:cxn modelId="{D1BD5703-8042-4D86-8818-3B7E446AD8EF}" type="presParOf" srcId="{0F663666-2365-4253-B3E1-E7E9CCD3A36B}" destId="{E40F6B48-8460-4B89-A6B0-648F1E4A7689}" srcOrd="6" destOrd="0" presId="urn:microsoft.com/office/officeart/2005/8/layout/cycle5"/>
    <dgm:cxn modelId="{5278A15A-2A52-49C9-8428-F07FF31C7A63}" type="presParOf" srcId="{0F663666-2365-4253-B3E1-E7E9CCD3A36B}" destId="{F5899D77-DD9A-4F29-BAF1-00C540355FD1}" srcOrd="7" destOrd="0" presId="urn:microsoft.com/office/officeart/2005/8/layout/cycle5"/>
    <dgm:cxn modelId="{A9A9A039-19AE-401C-9D94-F0FEE95D4147}" type="presParOf" srcId="{0F663666-2365-4253-B3E1-E7E9CCD3A36B}" destId="{C67821AE-0B55-4D1F-9E3E-B93ED1764750}" srcOrd="8" destOrd="0" presId="urn:microsoft.com/office/officeart/2005/8/layout/cycle5"/>
    <dgm:cxn modelId="{CAC27F05-433E-4459-B6A6-6AF2E7A13A08}" type="presParOf" srcId="{0F663666-2365-4253-B3E1-E7E9CCD3A36B}" destId="{1706913E-B035-4D8E-B268-6E5CADA14350}" srcOrd="9" destOrd="0" presId="urn:microsoft.com/office/officeart/2005/8/layout/cycle5"/>
    <dgm:cxn modelId="{85A7235B-7E1B-4D6D-94DA-FF3AB3D96D15}" type="presParOf" srcId="{0F663666-2365-4253-B3E1-E7E9CCD3A36B}" destId="{1B5A3C57-FF7E-4BF6-89FC-4C63E1342F82}" srcOrd="10" destOrd="0" presId="urn:microsoft.com/office/officeart/2005/8/layout/cycle5"/>
    <dgm:cxn modelId="{0A799D96-C2E9-4141-B3DE-325A452D8FEE}" type="presParOf" srcId="{0F663666-2365-4253-B3E1-E7E9CCD3A36B}" destId="{9FAFA842-CF27-445C-9C1D-0445CFBFAA1D}" srcOrd="11" destOrd="0" presId="urn:microsoft.com/office/officeart/2005/8/layout/cycle5"/>
    <dgm:cxn modelId="{8FC8C055-5447-4407-A4D6-F25432FDD641}" type="presParOf" srcId="{0F663666-2365-4253-B3E1-E7E9CCD3A36B}" destId="{6F4983A5-C4FE-4B69-9E98-6D387083EFE2}" srcOrd="12" destOrd="0" presId="urn:microsoft.com/office/officeart/2005/8/layout/cycle5"/>
    <dgm:cxn modelId="{14482F6C-74EB-4140-9917-5B700BCECC2E}" type="presParOf" srcId="{0F663666-2365-4253-B3E1-E7E9CCD3A36B}" destId="{9F1E2DBC-2661-433B-B68F-3AB52F3AA8AA}" srcOrd="13" destOrd="0" presId="urn:microsoft.com/office/officeart/2005/8/layout/cycle5"/>
    <dgm:cxn modelId="{1A1FF57F-96F3-4BB3-8979-1E227A2A3E22}" type="presParOf" srcId="{0F663666-2365-4253-B3E1-E7E9CCD3A36B}" destId="{C901DF7D-2026-4DA5-B0ED-05A279037D6C}"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0F223-250C-406A-9E25-6FEF7D074018}"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GB"/>
        </a:p>
      </dgm:t>
    </dgm:pt>
    <dgm:pt modelId="{7E815E94-45C1-4A61-963F-47C00BCFECCC}">
      <dgm:prSet phldrT="[Text]" custT="1"/>
      <dgm:spPr/>
      <dgm:t>
        <a:bodyPr/>
        <a:lstStyle/>
        <a:p>
          <a:r>
            <a:rPr lang="en-GB" sz="1200" b="1" dirty="0">
              <a:solidFill>
                <a:schemeClr val="tx1"/>
              </a:solidFill>
            </a:rPr>
            <a:t>1950s/ 60s </a:t>
          </a:r>
          <a:r>
            <a:rPr lang="en-GB" sz="1200" b="0" dirty="0">
              <a:solidFill>
                <a:schemeClr val="tx1"/>
              </a:solidFill>
            </a:rPr>
            <a:t>– invited Commonwealth immigrant</a:t>
          </a:r>
          <a:r>
            <a:rPr lang="en-GB" sz="1200" dirty="0">
              <a:solidFill>
                <a:schemeClr val="tx1"/>
              </a:solidFill>
            </a:rPr>
            <a:t>s </a:t>
          </a:r>
        </a:p>
      </dgm:t>
    </dgm:pt>
    <dgm:pt modelId="{732A25BA-CC64-4966-815E-0FF93DAF8BD4}" type="parTrans" cxnId="{4C20EED0-19B1-4116-B2AB-7DF41220AF53}">
      <dgm:prSet/>
      <dgm:spPr/>
      <dgm:t>
        <a:bodyPr/>
        <a:lstStyle/>
        <a:p>
          <a:endParaRPr lang="en-GB"/>
        </a:p>
      </dgm:t>
    </dgm:pt>
    <dgm:pt modelId="{BEADA686-134A-4CA4-BDE0-BAC9C8794737}" type="sibTrans" cxnId="{4C20EED0-19B1-4116-B2AB-7DF41220AF53}">
      <dgm:prSet/>
      <dgm:spPr/>
      <dgm:t>
        <a:bodyPr/>
        <a:lstStyle/>
        <a:p>
          <a:endParaRPr lang="en-GB"/>
        </a:p>
      </dgm:t>
    </dgm:pt>
    <dgm:pt modelId="{3DEA88BA-5C76-4C61-B3BD-3222E60D6912}">
      <dgm:prSet phldrT="[Text]" custT="1"/>
      <dgm:spPr/>
      <dgm:t>
        <a:bodyPr/>
        <a:lstStyle/>
        <a:p>
          <a:r>
            <a:rPr lang="en-GB" sz="1100" b="1" dirty="0">
              <a:solidFill>
                <a:schemeClr val="tx1"/>
              </a:solidFill>
            </a:rPr>
            <a:t>1971</a:t>
          </a:r>
          <a:r>
            <a:rPr lang="en-GB" sz="1100" dirty="0">
              <a:solidFill>
                <a:schemeClr val="tx1"/>
              </a:solidFill>
            </a:rPr>
            <a:t> – War of Independence  - birth of a nation</a:t>
          </a:r>
        </a:p>
      </dgm:t>
    </dgm:pt>
    <dgm:pt modelId="{D2831776-F868-462A-AB84-99C88E7F1E31}" type="parTrans" cxnId="{A0486E3C-5F11-41DC-9C0D-08CD55682943}">
      <dgm:prSet/>
      <dgm:spPr/>
      <dgm:t>
        <a:bodyPr/>
        <a:lstStyle/>
        <a:p>
          <a:endParaRPr lang="en-GB"/>
        </a:p>
      </dgm:t>
    </dgm:pt>
    <dgm:pt modelId="{2D781583-532E-4786-B802-D66CAA462EB0}" type="sibTrans" cxnId="{A0486E3C-5F11-41DC-9C0D-08CD55682943}">
      <dgm:prSet/>
      <dgm:spPr/>
      <dgm:t>
        <a:bodyPr/>
        <a:lstStyle/>
        <a:p>
          <a:endParaRPr lang="en-GB"/>
        </a:p>
      </dgm:t>
    </dgm:pt>
    <dgm:pt modelId="{8195197A-598A-479E-A6FE-E5453F2376C3}">
      <dgm:prSet phldrT="[Text]" custT="1"/>
      <dgm:spPr/>
      <dgm:t>
        <a:bodyPr/>
        <a:lstStyle/>
        <a:p>
          <a:r>
            <a:rPr lang="en-GB" sz="1000" b="1" dirty="0">
              <a:solidFill>
                <a:schemeClr val="tx1"/>
              </a:solidFill>
            </a:rPr>
            <a:t>1978</a:t>
          </a:r>
          <a:r>
            <a:rPr lang="en-GB" sz="1000" dirty="0">
              <a:solidFill>
                <a:schemeClr val="tx1"/>
              </a:solidFill>
            </a:rPr>
            <a:t> – watershed moment, murder of </a:t>
          </a:r>
          <a:r>
            <a:rPr lang="en-GB" sz="1000" dirty="0" err="1">
              <a:solidFill>
                <a:schemeClr val="tx1"/>
              </a:solidFill>
            </a:rPr>
            <a:t>Altab</a:t>
          </a:r>
          <a:r>
            <a:rPr lang="en-GB" sz="1000" dirty="0">
              <a:solidFill>
                <a:schemeClr val="tx1"/>
              </a:solidFill>
            </a:rPr>
            <a:t> Ali, resistance and protest against racism</a:t>
          </a:r>
        </a:p>
        <a:p>
          <a:r>
            <a:rPr lang="en-GB" sz="700" dirty="0"/>
            <a:t> </a:t>
          </a:r>
        </a:p>
      </dgm:t>
    </dgm:pt>
    <dgm:pt modelId="{5ABB5952-FEFD-4B3E-A42B-91087C1E1F64}" type="parTrans" cxnId="{5CBDE89E-2E86-4780-ACB3-EDF48D27ECF9}">
      <dgm:prSet/>
      <dgm:spPr/>
      <dgm:t>
        <a:bodyPr/>
        <a:lstStyle/>
        <a:p>
          <a:endParaRPr lang="en-GB"/>
        </a:p>
      </dgm:t>
    </dgm:pt>
    <dgm:pt modelId="{07DAC28F-BDF0-414D-A372-EE8747A01A2F}" type="sibTrans" cxnId="{5CBDE89E-2E86-4780-ACB3-EDF48D27ECF9}">
      <dgm:prSet/>
      <dgm:spPr/>
      <dgm:t>
        <a:bodyPr/>
        <a:lstStyle/>
        <a:p>
          <a:endParaRPr lang="en-GB"/>
        </a:p>
      </dgm:t>
    </dgm:pt>
    <dgm:pt modelId="{3ED352C7-3B89-49E9-8E69-3CB659C1FA79}">
      <dgm:prSet phldrT="[Text]" custT="1"/>
      <dgm:spPr/>
      <dgm:t>
        <a:bodyPr/>
        <a:lstStyle/>
        <a:p>
          <a:r>
            <a:rPr lang="en-GB" sz="800" b="1" dirty="0">
              <a:solidFill>
                <a:schemeClr val="tx1"/>
              </a:solidFill>
            </a:rPr>
            <a:t>1970s/80s </a:t>
          </a:r>
          <a:r>
            <a:rPr lang="en-GB" sz="1000" b="1" dirty="0">
              <a:solidFill>
                <a:schemeClr val="tx1"/>
              </a:solidFill>
            </a:rPr>
            <a:t>-</a:t>
          </a:r>
        </a:p>
        <a:p>
          <a:r>
            <a:rPr lang="en-GB" sz="1000" dirty="0">
              <a:solidFill>
                <a:schemeClr val="tx1"/>
              </a:solidFill>
            </a:rPr>
            <a:t>Golden years of the ‘rag’ and ‘catering’ trade</a:t>
          </a:r>
        </a:p>
      </dgm:t>
    </dgm:pt>
    <dgm:pt modelId="{5FAA247D-0C8B-4B61-9B68-9B8B2A0E71D3}" type="parTrans" cxnId="{17210629-A8B3-4C1D-8646-F63579FA00F3}">
      <dgm:prSet/>
      <dgm:spPr/>
      <dgm:t>
        <a:bodyPr/>
        <a:lstStyle/>
        <a:p>
          <a:endParaRPr lang="en-GB"/>
        </a:p>
      </dgm:t>
    </dgm:pt>
    <dgm:pt modelId="{292C680E-F626-401A-84F9-EB8EA4A8E913}" type="sibTrans" cxnId="{17210629-A8B3-4C1D-8646-F63579FA00F3}">
      <dgm:prSet/>
      <dgm:spPr/>
      <dgm:t>
        <a:bodyPr/>
        <a:lstStyle/>
        <a:p>
          <a:endParaRPr lang="en-GB"/>
        </a:p>
      </dgm:t>
    </dgm:pt>
    <dgm:pt modelId="{5C117417-047F-4595-8120-C984BD7BF4D3}">
      <dgm:prSet phldrT="[Text]" custT="1"/>
      <dgm:spPr/>
      <dgm:t>
        <a:bodyPr/>
        <a:lstStyle/>
        <a:p>
          <a:endParaRPr lang="en-GB" sz="800" dirty="0"/>
        </a:p>
        <a:p>
          <a:r>
            <a:rPr lang="en-GB" sz="1100" b="1" dirty="0">
              <a:solidFill>
                <a:schemeClr val="tx1"/>
              </a:solidFill>
            </a:rPr>
            <a:t>1980s</a:t>
          </a:r>
          <a:r>
            <a:rPr lang="en-GB" sz="1100" dirty="0">
              <a:solidFill>
                <a:schemeClr val="tx1"/>
              </a:solidFill>
            </a:rPr>
            <a:t> - The domestic seamstresses </a:t>
          </a:r>
        </a:p>
      </dgm:t>
    </dgm:pt>
    <dgm:pt modelId="{3932D92B-E742-4235-A092-407C454D10C8}" type="parTrans" cxnId="{6AB94E88-4073-4465-A1A3-24FC6E88AF37}">
      <dgm:prSet/>
      <dgm:spPr/>
      <dgm:t>
        <a:bodyPr/>
        <a:lstStyle/>
        <a:p>
          <a:endParaRPr lang="en-GB"/>
        </a:p>
      </dgm:t>
    </dgm:pt>
    <dgm:pt modelId="{E59F58B2-A077-4413-95E3-781A3E22351B}" type="sibTrans" cxnId="{6AB94E88-4073-4465-A1A3-24FC6E88AF37}">
      <dgm:prSet/>
      <dgm:spPr/>
      <dgm:t>
        <a:bodyPr/>
        <a:lstStyle/>
        <a:p>
          <a:endParaRPr lang="en-GB"/>
        </a:p>
      </dgm:t>
    </dgm:pt>
    <dgm:pt modelId="{9F446B81-951C-4DDA-B8BB-908562EEE733}">
      <dgm:prSet phldrT="[Text]" custT="1"/>
      <dgm:spPr/>
      <dgm:t>
        <a:bodyPr/>
        <a:lstStyle/>
        <a:p>
          <a:r>
            <a:rPr lang="en-GB" sz="1000" b="1" dirty="0">
              <a:solidFill>
                <a:schemeClr val="tx1"/>
              </a:solidFill>
            </a:rPr>
            <a:t>1981 Nationality Act </a:t>
          </a:r>
          <a:r>
            <a:rPr lang="en-GB" sz="1000" dirty="0">
              <a:solidFill>
                <a:schemeClr val="tx1"/>
              </a:solidFill>
            </a:rPr>
            <a:t>– Family reunion and settlement in Britain</a:t>
          </a:r>
        </a:p>
      </dgm:t>
    </dgm:pt>
    <dgm:pt modelId="{286F67ED-D656-4E3C-83F8-75B910EAEDBA}" type="parTrans" cxnId="{DA32AEA9-B9D5-4A6A-89AE-3B2CB7709ADC}">
      <dgm:prSet/>
      <dgm:spPr/>
      <dgm:t>
        <a:bodyPr/>
        <a:lstStyle/>
        <a:p>
          <a:endParaRPr lang="en-GB"/>
        </a:p>
      </dgm:t>
    </dgm:pt>
    <dgm:pt modelId="{B4BCFD23-565F-421F-B0D1-1419023F2931}" type="sibTrans" cxnId="{DA32AEA9-B9D5-4A6A-89AE-3B2CB7709ADC}">
      <dgm:prSet/>
      <dgm:spPr/>
      <dgm:t>
        <a:bodyPr/>
        <a:lstStyle/>
        <a:p>
          <a:endParaRPr lang="en-GB"/>
        </a:p>
      </dgm:t>
    </dgm:pt>
    <dgm:pt modelId="{BA69B005-DFB2-41B8-8FEF-C28EDD2A604D}">
      <dgm:prSet phldrT="[Text]" custT="1"/>
      <dgm:spPr/>
      <dgm:t>
        <a:bodyPr/>
        <a:lstStyle/>
        <a:p>
          <a:r>
            <a:rPr lang="en-GB" sz="1200" b="1" dirty="0">
              <a:solidFill>
                <a:schemeClr val="tx1"/>
              </a:solidFill>
            </a:rPr>
            <a:t>1980s </a:t>
          </a:r>
          <a:r>
            <a:rPr lang="en-GB" sz="1200" dirty="0">
              <a:solidFill>
                <a:schemeClr val="tx1"/>
              </a:solidFill>
            </a:rPr>
            <a:t>– Working class reality – poverty,  overcrowded housing, racism, unemployment</a:t>
          </a:r>
        </a:p>
      </dgm:t>
    </dgm:pt>
    <dgm:pt modelId="{D13895F8-7F9B-4785-98A5-546EEE13353E}" type="parTrans" cxnId="{DDFFB7F5-FFFE-4927-A0CD-D5F2871ED306}">
      <dgm:prSet/>
      <dgm:spPr/>
      <dgm:t>
        <a:bodyPr/>
        <a:lstStyle/>
        <a:p>
          <a:endParaRPr lang="en-GB"/>
        </a:p>
      </dgm:t>
    </dgm:pt>
    <dgm:pt modelId="{BA1E8EB1-27E0-496A-B58D-E26B38023586}" type="sibTrans" cxnId="{DDFFB7F5-FFFE-4927-A0CD-D5F2871ED306}">
      <dgm:prSet/>
      <dgm:spPr/>
      <dgm:t>
        <a:bodyPr/>
        <a:lstStyle/>
        <a:p>
          <a:endParaRPr lang="en-GB"/>
        </a:p>
      </dgm:t>
    </dgm:pt>
    <dgm:pt modelId="{34353D88-E014-4A36-8804-B296F71E00E6}">
      <dgm:prSet phldrT="[Text]" custT="1"/>
      <dgm:spPr/>
      <dgm:t>
        <a:bodyPr/>
        <a:lstStyle/>
        <a:p>
          <a:r>
            <a:rPr lang="en-GB" sz="1100" b="1" dirty="0">
              <a:solidFill>
                <a:schemeClr val="tx1"/>
              </a:solidFill>
            </a:rPr>
            <a:t>1990s/00</a:t>
          </a:r>
          <a:r>
            <a:rPr lang="en-GB" sz="1100" dirty="0">
              <a:solidFill>
                <a:schemeClr val="tx1"/>
              </a:solidFill>
            </a:rPr>
            <a:t>s – increasing role of religion, educational underachievement, the ‘Britishness’ question ?</a:t>
          </a:r>
        </a:p>
      </dgm:t>
    </dgm:pt>
    <dgm:pt modelId="{B84F52DD-69F8-4A74-BA01-EF1C7287B047}" type="parTrans" cxnId="{10502D73-2937-4487-BC85-79F1052D7FC3}">
      <dgm:prSet/>
      <dgm:spPr/>
      <dgm:t>
        <a:bodyPr/>
        <a:lstStyle/>
        <a:p>
          <a:endParaRPr lang="en-GB"/>
        </a:p>
      </dgm:t>
    </dgm:pt>
    <dgm:pt modelId="{E70CC234-DDBC-479E-A06B-F3EA47AEF859}" type="sibTrans" cxnId="{10502D73-2937-4487-BC85-79F1052D7FC3}">
      <dgm:prSet/>
      <dgm:spPr/>
      <dgm:t>
        <a:bodyPr/>
        <a:lstStyle/>
        <a:p>
          <a:endParaRPr lang="en-GB"/>
        </a:p>
      </dgm:t>
    </dgm:pt>
    <dgm:pt modelId="{EF44D3A4-5F04-42AF-9564-0BC9C4673F05}">
      <dgm:prSet phldrT="[Text]"/>
      <dgm:spPr/>
      <dgm:t>
        <a:bodyPr/>
        <a:lstStyle/>
        <a:p>
          <a:r>
            <a:rPr lang="en-GB" b="1" dirty="0">
              <a:solidFill>
                <a:schemeClr val="tx1"/>
              </a:solidFill>
            </a:rPr>
            <a:t>2022 </a:t>
          </a:r>
          <a:r>
            <a:rPr lang="en-GB" dirty="0">
              <a:solidFill>
                <a:schemeClr val="tx1"/>
              </a:solidFill>
            </a:rPr>
            <a:t>– A new ‘British’ generation, questions of ‘home’, culture in ‘transit’</a:t>
          </a:r>
        </a:p>
      </dgm:t>
    </dgm:pt>
    <dgm:pt modelId="{3DA04DA5-714D-4747-B833-00D1FEE7B4ED}" type="parTrans" cxnId="{D0165210-F781-41CB-AE5B-1E7A75582513}">
      <dgm:prSet/>
      <dgm:spPr/>
      <dgm:t>
        <a:bodyPr/>
        <a:lstStyle/>
        <a:p>
          <a:endParaRPr lang="en-GB"/>
        </a:p>
      </dgm:t>
    </dgm:pt>
    <dgm:pt modelId="{DF948E85-DEA0-4316-AC4E-5A01ECF8B1BE}" type="sibTrans" cxnId="{D0165210-F781-41CB-AE5B-1E7A75582513}">
      <dgm:prSet/>
      <dgm:spPr/>
      <dgm:t>
        <a:bodyPr/>
        <a:lstStyle/>
        <a:p>
          <a:endParaRPr lang="en-GB"/>
        </a:p>
      </dgm:t>
    </dgm:pt>
    <dgm:pt modelId="{711F02EE-A48A-42BE-8157-E9AF3370107F}" type="pres">
      <dgm:prSet presAssocID="{ED50F223-250C-406A-9E25-6FEF7D074018}" presName="diagram" presStyleCnt="0">
        <dgm:presLayoutVars>
          <dgm:dir/>
          <dgm:resizeHandles/>
        </dgm:presLayoutVars>
      </dgm:prSet>
      <dgm:spPr/>
    </dgm:pt>
    <dgm:pt modelId="{314651CA-1FF9-4F30-9B32-2378F4F5F80C}" type="pres">
      <dgm:prSet presAssocID="{7E815E94-45C1-4A61-963F-47C00BCFECCC}" presName="firstNode" presStyleLbl="node1" presStyleIdx="0" presStyleCnt="9">
        <dgm:presLayoutVars>
          <dgm:bulletEnabled val="1"/>
        </dgm:presLayoutVars>
      </dgm:prSet>
      <dgm:spPr/>
    </dgm:pt>
    <dgm:pt modelId="{ECCC0C31-C47B-407D-B48A-0EB1C08BA5B9}" type="pres">
      <dgm:prSet presAssocID="{BEADA686-134A-4CA4-BDE0-BAC9C8794737}" presName="sibTrans" presStyleLbl="sibTrans2D1" presStyleIdx="0" presStyleCnt="8"/>
      <dgm:spPr/>
    </dgm:pt>
    <dgm:pt modelId="{3D48D113-9D78-418A-A2CA-2A2BF2F53EA1}" type="pres">
      <dgm:prSet presAssocID="{3DEA88BA-5C76-4C61-B3BD-3222E60D6912}" presName="middleNode" presStyleCnt="0"/>
      <dgm:spPr/>
    </dgm:pt>
    <dgm:pt modelId="{109E3D0C-C89E-49EF-8CEF-3980DE8AA841}" type="pres">
      <dgm:prSet presAssocID="{3DEA88BA-5C76-4C61-B3BD-3222E60D6912}" presName="padding" presStyleLbl="node1" presStyleIdx="0" presStyleCnt="9"/>
      <dgm:spPr/>
    </dgm:pt>
    <dgm:pt modelId="{1FF1A645-3BD4-4EDC-AECB-C9330252A102}" type="pres">
      <dgm:prSet presAssocID="{3DEA88BA-5C76-4C61-B3BD-3222E60D6912}" presName="shape" presStyleLbl="node1" presStyleIdx="1" presStyleCnt="9" custScaleX="168559" custScaleY="135694">
        <dgm:presLayoutVars>
          <dgm:bulletEnabled val="1"/>
        </dgm:presLayoutVars>
      </dgm:prSet>
      <dgm:spPr/>
    </dgm:pt>
    <dgm:pt modelId="{300E3694-5071-4FFA-A0BB-806F18D082AD}" type="pres">
      <dgm:prSet presAssocID="{2D781583-532E-4786-B802-D66CAA462EB0}" presName="sibTrans" presStyleLbl="sibTrans2D1" presStyleIdx="1" presStyleCnt="8"/>
      <dgm:spPr/>
    </dgm:pt>
    <dgm:pt modelId="{76B24CD2-2B93-4E6B-A209-835B033B7EC4}" type="pres">
      <dgm:prSet presAssocID="{8195197A-598A-479E-A6FE-E5453F2376C3}" presName="middleNode" presStyleCnt="0"/>
      <dgm:spPr/>
    </dgm:pt>
    <dgm:pt modelId="{5970FD50-00C6-4B89-98EE-A58ADC928688}" type="pres">
      <dgm:prSet presAssocID="{8195197A-598A-479E-A6FE-E5453F2376C3}" presName="padding" presStyleLbl="node1" presStyleIdx="1" presStyleCnt="9"/>
      <dgm:spPr/>
    </dgm:pt>
    <dgm:pt modelId="{BF4C9B9C-44B1-4D02-8840-533DDF7DCD01}" type="pres">
      <dgm:prSet presAssocID="{8195197A-598A-479E-A6FE-E5453F2376C3}" presName="shape" presStyleLbl="node1" presStyleIdx="2" presStyleCnt="9" custScaleX="133655" custScaleY="205351">
        <dgm:presLayoutVars>
          <dgm:bulletEnabled val="1"/>
        </dgm:presLayoutVars>
      </dgm:prSet>
      <dgm:spPr/>
    </dgm:pt>
    <dgm:pt modelId="{10A78359-01A5-4E57-95DD-7B647E66B0FD}" type="pres">
      <dgm:prSet presAssocID="{07DAC28F-BDF0-414D-A372-EE8747A01A2F}" presName="sibTrans" presStyleLbl="sibTrans2D1" presStyleIdx="2" presStyleCnt="8"/>
      <dgm:spPr/>
    </dgm:pt>
    <dgm:pt modelId="{7850685C-2939-4A10-AD9D-C23BD0887F2D}" type="pres">
      <dgm:prSet presAssocID="{3ED352C7-3B89-49E9-8E69-3CB659C1FA79}" presName="middleNode" presStyleCnt="0"/>
      <dgm:spPr/>
    </dgm:pt>
    <dgm:pt modelId="{C5B0BE5D-F616-4BDE-9806-FF724830AB03}" type="pres">
      <dgm:prSet presAssocID="{3ED352C7-3B89-49E9-8E69-3CB659C1FA79}" presName="padding" presStyleLbl="node1" presStyleIdx="2" presStyleCnt="9"/>
      <dgm:spPr/>
    </dgm:pt>
    <dgm:pt modelId="{18AD4FF5-F212-47D4-BC0F-C5B723638392}" type="pres">
      <dgm:prSet presAssocID="{3ED352C7-3B89-49E9-8E69-3CB659C1FA79}" presName="shape" presStyleLbl="node1" presStyleIdx="3" presStyleCnt="9">
        <dgm:presLayoutVars>
          <dgm:bulletEnabled val="1"/>
        </dgm:presLayoutVars>
      </dgm:prSet>
      <dgm:spPr/>
    </dgm:pt>
    <dgm:pt modelId="{53B7A7B7-A5B1-4AD9-A8CE-57AD15903332}" type="pres">
      <dgm:prSet presAssocID="{292C680E-F626-401A-84F9-EB8EA4A8E913}" presName="sibTrans" presStyleLbl="sibTrans2D1" presStyleIdx="3" presStyleCnt="8"/>
      <dgm:spPr/>
    </dgm:pt>
    <dgm:pt modelId="{4F97AC67-45B1-4E9A-8328-D85299FCEA35}" type="pres">
      <dgm:prSet presAssocID="{5C117417-047F-4595-8120-C984BD7BF4D3}" presName="middleNode" presStyleCnt="0"/>
      <dgm:spPr/>
    </dgm:pt>
    <dgm:pt modelId="{2D679312-CF27-4E46-B9F3-FAAE18FBACE2}" type="pres">
      <dgm:prSet presAssocID="{5C117417-047F-4595-8120-C984BD7BF4D3}" presName="padding" presStyleLbl="node1" presStyleIdx="3" presStyleCnt="9"/>
      <dgm:spPr/>
    </dgm:pt>
    <dgm:pt modelId="{ACA70513-2787-4A3B-A8A1-ABD1F784783B}" type="pres">
      <dgm:prSet presAssocID="{5C117417-047F-4595-8120-C984BD7BF4D3}" presName="shape" presStyleLbl="node1" presStyleIdx="4" presStyleCnt="9" custScaleX="188802">
        <dgm:presLayoutVars>
          <dgm:bulletEnabled val="1"/>
        </dgm:presLayoutVars>
      </dgm:prSet>
      <dgm:spPr/>
    </dgm:pt>
    <dgm:pt modelId="{C545BF4E-7693-4EE7-8892-78794335DAB6}" type="pres">
      <dgm:prSet presAssocID="{E59F58B2-A077-4413-95E3-781A3E22351B}" presName="sibTrans" presStyleLbl="sibTrans2D1" presStyleIdx="4" presStyleCnt="8" custFlipHor="1" custScaleX="76776" custScaleY="85565"/>
      <dgm:spPr/>
    </dgm:pt>
    <dgm:pt modelId="{60477BF0-BCA8-4562-8588-736EF78DC03A}" type="pres">
      <dgm:prSet presAssocID="{9F446B81-951C-4DDA-B8BB-908562EEE733}" presName="middleNode" presStyleCnt="0"/>
      <dgm:spPr/>
    </dgm:pt>
    <dgm:pt modelId="{117EDDCC-9288-46DC-A1A8-5279BD36DEFE}" type="pres">
      <dgm:prSet presAssocID="{9F446B81-951C-4DDA-B8BB-908562EEE733}" presName="padding" presStyleLbl="node1" presStyleIdx="4" presStyleCnt="9"/>
      <dgm:spPr/>
    </dgm:pt>
    <dgm:pt modelId="{0820E459-DD72-4FA7-AF58-5A66A84C7B99}" type="pres">
      <dgm:prSet presAssocID="{9F446B81-951C-4DDA-B8BB-908562EEE733}" presName="shape" presStyleLbl="node1" presStyleIdx="5" presStyleCnt="9" custScaleX="137629" custScaleY="164616">
        <dgm:presLayoutVars>
          <dgm:bulletEnabled val="1"/>
        </dgm:presLayoutVars>
      </dgm:prSet>
      <dgm:spPr/>
    </dgm:pt>
    <dgm:pt modelId="{30FEB2FE-AF67-4D30-9F6E-B7820F8B6FE8}" type="pres">
      <dgm:prSet presAssocID="{B4BCFD23-565F-421F-B0D1-1419023F2931}" presName="sibTrans" presStyleLbl="sibTrans2D1" presStyleIdx="5" presStyleCnt="8" custFlipVert="0" custScaleX="62726" custScaleY="65652"/>
      <dgm:spPr/>
    </dgm:pt>
    <dgm:pt modelId="{DE481A09-9BE4-4A57-A054-F22BE8742A76}" type="pres">
      <dgm:prSet presAssocID="{BA69B005-DFB2-41B8-8FEF-C28EDD2A604D}" presName="middleNode" presStyleCnt="0"/>
      <dgm:spPr/>
    </dgm:pt>
    <dgm:pt modelId="{2EE7210B-5559-42B9-B78D-DF1F021DE57C}" type="pres">
      <dgm:prSet presAssocID="{BA69B005-DFB2-41B8-8FEF-C28EDD2A604D}" presName="padding" presStyleLbl="node1" presStyleIdx="5" presStyleCnt="9"/>
      <dgm:spPr/>
    </dgm:pt>
    <dgm:pt modelId="{11028A7D-3DF2-4A18-88E0-D220C792153B}" type="pres">
      <dgm:prSet presAssocID="{BA69B005-DFB2-41B8-8FEF-C28EDD2A604D}" presName="shape" presStyleLbl="node1" presStyleIdx="6" presStyleCnt="9" custScaleX="223706" custScaleY="206040">
        <dgm:presLayoutVars>
          <dgm:bulletEnabled val="1"/>
        </dgm:presLayoutVars>
      </dgm:prSet>
      <dgm:spPr/>
    </dgm:pt>
    <dgm:pt modelId="{D495D7DF-17A2-4DD7-A9E7-0B3B1804C845}" type="pres">
      <dgm:prSet presAssocID="{BA1E8EB1-27E0-496A-B58D-E26B38023586}" presName="sibTrans" presStyleLbl="sibTrans2D1" presStyleIdx="6" presStyleCnt="8" custScaleX="49884"/>
      <dgm:spPr/>
    </dgm:pt>
    <dgm:pt modelId="{0625910E-3564-4AC0-A495-116024DE36FC}" type="pres">
      <dgm:prSet presAssocID="{34353D88-E014-4A36-8804-B296F71E00E6}" presName="middleNode" presStyleCnt="0"/>
      <dgm:spPr/>
    </dgm:pt>
    <dgm:pt modelId="{B867B2C4-9AA5-44A5-B140-9E0B7477C5AE}" type="pres">
      <dgm:prSet presAssocID="{34353D88-E014-4A36-8804-B296F71E00E6}" presName="padding" presStyleLbl="node1" presStyleIdx="6" presStyleCnt="9"/>
      <dgm:spPr/>
    </dgm:pt>
    <dgm:pt modelId="{23B09061-6581-49D4-80D0-163CC8130A73}" type="pres">
      <dgm:prSet presAssocID="{34353D88-E014-4A36-8804-B296F71E00E6}" presName="shape" presStyleLbl="node1" presStyleIdx="7" presStyleCnt="9" custScaleX="176056" custScaleY="174834">
        <dgm:presLayoutVars>
          <dgm:bulletEnabled val="1"/>
        </dgm:presLayoutVars>
      </dgm:prSet>
      <dgm:spPr/>
    </dgm:pt>
    <dgm:pt modelId="{97DD4425-576C-4F5D-BB9D-A44268038644}" type="pres">
      <dgm:prSet presAssocID="{E70CC234-DDBC-479E-A06B-F3EA47AEF859}" presName="sibTrans" presStyleLbl="sibTrans2D1" presStyleIdx="7" presStyleCnt="8"/>
      <dgm:spPr/>
    </dgm:pt>
    <dgm:pt modelId="{A8A67F6E-15AD-4781-AAEA-350E07EE7E9E}" type="pres">
      <dgm:prSet presAssocID="{EF44D3A4-5F04-42AF-9564-0BC9C4673F05}" presName="lastNode" presStyleLbl="node1" presStyleIdx="8" presStyleCnt="9">
        <dgm:presLayoutVars>
          <dgm:bulletEnabled val="1"/>
        </dgm:presLayoutVars>
      </dgm:prSet>
      <dgm:spPr/>
    </dgm:pt>
  </dgm:ptLst>
  <dgm:cxnLst>
    <dgm:cxn modelId="{1FADFF07-9AEE-4981-85AD-DB0B49808006}" type="presOf" srcId="{ED50F223-250C-406A-9E25-6FEF7D074018}" destId="{711F02EE-A48A-42BE-8157-E9AF3370107F}" srcOrd="0" destOrd="0" presId="urn:microsoft.com/office/officeart/2005/8/layout/bProcess2"/>
    <dgm:cxn modelId="{65DB530A-F823-4E53-8CB5-1F06A7EE5F97}" type="presOf" srcId="{8195197A-598A-479E-A6FE-E5453F2376C3}" destId="{BF4C9B9C-44B1-4D02-8840-533DDF7DCD01}" srcOrd="0" destOrd="0" presId="urn:microsoft.com/office/officeart/2005/8/layout/bProcess2"/>
    <dgm:cxn modelId="{6C0D7A0F-587C-42BA-AAA9-B249DAF9D189}" type="presOf" srcId="{BA1E8EB1-27E0-496A-B58D-E26B38023586}" destId="{D495D7DF-17A2-4DD7-A9E7-0B3B1804C845}" srcOrd="0" destOrd="0" presId="urn:microsoft.com/office/officeart/2005/8/layout/bProcess2"/>
    <dgm:cxn modelId="{D0165210-F781-41CB-AE5B-1E7A75582513}" srcId="{ED50F223-250C-406A-9E25-6FEF7D074018}" destId="{EF44D3A4-5F04-42AF-9564-0BC9C4673F05}" srcOrd="8" destOrd="0" parTransId="{3DA04DA5-714D-4747-B833-00D1FEE7B4ED}" sibTransId="{DF948E85-DEA0-4316-AC4E-5A01ECF8B1BE}"/>
    <dgm:cxn modelId="{F06A2D11-C19D-4FD0-A356-4F9BDF66C7BB}" type="presOf" srcId="{07DAC28F-BDF0-414D-A372-EE8747A01A2F}" destId="{10A78359-01A5-4E57-95DD-7B647E66B0FD}" srcOrd="0" destOrd="0" presId="urn:microsoft.com/office/officeart/2005/8/layout/bProcess2"/>
    <dgm:cxn modelId="{7AEADB19-2AE9-498F-97A0-687C7ED36C9E}" type="presOf" srcId="{E59F58B2-A077-4413-95E3-781A3E22351B}" destId="{C545BF4E-7693-4EE7-8892-78794335DAB6}" srcOrd="0" destOrd="0" presId="urn:microsoft.com/office/officeart/2005/8/layout/bProcess2"/>
    <dgm:cxn modelId="{17210629-A8B3-4C1D-8646-F63579FA00F3}" srcId="{ED50F223-250C-406A-9E25-6FEF7D074018}" destId="{3ED352C7-3B89-49E9-8E69-3CB659C1FA79}" srcOrd="3" destOrd="0" parTransId="{5FAA247D-0C8B-4B61-9B68-9B8B2A0E71D3}" sibTransId="{292C680E-F626-401A-84F9-EB8EA4A8E913}"/>
    <dgm:cxn modelId="{A0486E3C-5F11-41DC-9C0D-08CD55682943}" srcId="{ED50F223-250C-406A-9E25-6FEF7D074018}" destId="{3DEA88BA-5C76-4C61-B3BD-3222E60D6912}" srcOrd="1" destOrd="0" parTransId="{D2831776-F868-462A-AB84-99C88E7F1E31}" sibTransId="{2D781583-532E-4786-B802-D66CAA462EB0}"/>
    <dgm:cxn modelId="{10502D73-2937-4487-BC85-79F1052D7FC3}" srcId="{ED50F223-250C-406A-9E25-6FEF7D074018}" destId="{34353D88-E014-4A36-8804-B296F71E00E6}" srcOrd="7" destOrd="0" parTransId="{B84F52DD-69F8-4A74-BA01-EF1C7287B047}" sibTransId="{E70CC234-DDBC-479E-A06B-F3EA47AEF859}"/>
    <dgm:cxn modelId="{D0504077-4F34-4227-90D7-BF6C202DD0D5}" type="presOf" srcId="{5C117417-047F-4595-8120-C984BD7BF4D3}" destId="{ACA70513-2787-4A3B-A8A1-ABD1F784783B}" srcOrd="0" destOrd="0" presId="urn:microsoft.com/office/officeart/2005/8/layout/bProcess2"/>
    <dgm:cxn modelId="{526C0F7B-A408-48EB-B4B9-DE799D7DF655}" type="presOf" srcId="{BA69B005-DFB2-41B8-8FEF-C28EDD2A604D}" destId="{11028A7D-3DF2-4A18-88E0-D220C792153B}" srcOrd="0" destOrd="0" presId="urn:microsoft.com/office/officeart/2005/8/layout/bProcess2"/>
    <dgm:cxn modelId="{B6658B85-C423-4119-B2E8-0B8058D23AD7}" type="presOf" srcId="{EF44D3A4-5F04-42AF-9564-0BC9C4673F05}" destId="{A8A67F6E-15AD-4781-AAEA-350E07EE7E9E}" srcOrd="0" destOrd="0" presId="urn:microsoft.com/office/officeart/2005/8/layout/bProcess2"/>
    <dgm:cxn modelId="{4108CD87-7544-4034-9A24-4E5DDE968FE7}" type="presOf" srcId="{34353D88-E014-4A36-8804-B296F71E00E6}" destId="{23B09061-6581-49D4-80D0-163CC8130A73}" srcOrd="0" destOrd="0" presId="urn:microsoft.com/office/officeart/2005/8/layout/bProcess2"/>
    <dgm:cxn modelId="{6AB94E88-4073-4465-A1A3-24FC6E88AF37}" srcId="{ED50F223-250C-406A-9E25-6FEF7D074018}" destId="{5C117417-047F-4595-8120-C984BD7BF4D3}" srcOrd="4" destOrd="0" parTransId="{3932D92B-E742-4235-A092-407C454D10C8}" sibTransId="{E59F58B2-A077-4413-95E3-781A3E22351B}"/>
    <dgm:cxn modelId="{A7485192-52A4-4DF0-B03A-DD83BBA5B8FE}" type="presOf" srcId="{9F446B81-951C-4DDA-B8BB-908562EEE733}" destId="{0820E459-DD72-4FA7-AF58-5A66A84C7B99}" srcOrd="0" destOrd="0" presId="urn:microsoft.com/office/officeart/2005/8/layout/bProcess2"/>
    <dgm:cxn modelId="{5CBDE89E-2E86-4780-ACB3-EDF48D27ECF9}" srcId="{ED50F223-250C-406A-9E25-6FEF7D074018}" destId="{8195197A-598A-479E-A6FE-E5453F2376C3}" srcOrd="2" destOrd="0" parTransId="{5ABB5952-FEFD-4B3E-A42B-91087C1E1F64}" sibTransId="{07DAC28F-BDF0-414D-A372-EE8747A01A2F}"/>
    <dgm:cxn modelId="{B261E5A8-2586-4D75-9DC3-81241F50E426}" type="presOf" srcId="{2D781583-532E-4786-B802-D66CAA462EB0}" destId="{300E3694-5071-4FFA-A0BB-806F18D082AD}" srcOrd="0" destOrd="0" presId="urn:microsoft.com/office/officeart/2005/8/layout/bProcess2"/>
    <dgm:cxn modelId="{DA32AEA9-B9D5-4A6A-89AE-3B2CB7709ADC}" srcId="{ED50F223-250C-406A-9E25-6FEF7D074018}" destId="{9F446B81-951C-4DDA-B8BB-908562EEE733}" srcOrd="5" destOrd="0" parTransId="{286F67ED-D656-4E3C-83F8-75B910EAEDBA}" sibTransId="{B4BCFD23-565F-421F-B0D1-1419023F2931}"/>
    <dgm:cxn modelId="{1FB64ABD-E61A-47C5-AA97-7336A92B0FCA}" type="presOf" srcId="{3ED352C7-3B89-49E9-8E69-3CB659C1FA79}" destId="{18AD4FF5-F212-47D4-BC0F-C5B723638392}" srcOrd="0" destOrd="0" presId="urn:microsoft.com/office/officeart/2005/8/layout/bProcess2"/>
    <dgm:cxn modelId="{E41000C3-0E75-4A5E-8EAB-0BAB7B1E27AA}" type="presOf" srcId="{7E815E94-45C1-4A61-963F-47C00BCFECCC}" destId="{314651CA-1FF9-4F30-9B32-2378F4F5F80C}" srcOrd="0" destOrd="0" presId="urn:microsoft.com/office/officeart/2005/8/layout/bProcess2"/>
    <dgm:cxn modelId="{7F5503C3-CBFE-43B0-ACC0-466F93138A81}" type="presOf" srcId="{E70CC234-DDBC-479E-A06B-F3EA47AEF859}" destId="{97DD4425-576C-4F5D-BB9D-A44268038644}" srcOrd="0" destOrd="0" presId="urn:microsoft.com/office/officeart/2005/8/layout/bProcess2"/>
    <dgm:cxn modelId="{B60A69C4-6F63-497E-9348-796AED8E8C7C}" type="presOf" srcId="{BEADA686-134A-4CA4-BDE0-BAC9C8794737}" destId="{ECCC0C31-C47B-407D-B48A-0EB1C08BA5B9}" srcOrd="0" destOrd="0" presId="urn:microsoft.com/office/officeart/2005/8/layout/bProcess2"/>
    <dgm:cxn modelId="{4C20EED0-19B1-4116-B2AB-7DF41220AF53}" srcId="{ED50F223-250C-406A-9E25-6FEF7D074018}" destId="{7E815E94-45C1-4A61-963F-47C00BCFECCC}" srcOrd="0" destOrd="0" parTransId="{732A25BA-CC64-4966-815E-0FF93DAF8BD4}" sibTransId="{BEADA686-134A-4CA4-BDE0-BAC9C8794737}"/>
    <dgm:cxn modelId="{E67C0DD1-52EA-4216-AE93-C7FA991429FA}" type="presOf" srcId="{3DEA88BA-5C76-4C61-B3BD-3222E60D6912}" destId="{1FF1A645-3BD4-4EDC-AECB-C9330252A102}" srcOrd="0" destOrd="0" presId="urn:microsoft.com/office/officeart/2005/8/layout/bProcess2"/>
    <dgm:cxn modelId="{8D4756E4-2480-487E-9C25-A29AF7497EE3}" type="presOf" srcId="{B4BCFD23-565F-421F-B0D1-1419023F2931}" destId="{30FEB2FE-AF67-4D30-9F6E-B7820F8B6FE8}" srcOrd="0" destOrd="0" presId="urn:microsoft.com/office/officeart/2005/8/layout/bProcess2"/>
    <dgm:cxn modelId="{DDFFB7F5-FFFE-4927-A0CD-D5F2871ED306}" srcId="{ED50F223-250C-406A-9E25-6FEF7D074018}" destId="{BA69B005-DFB2-41B8-8FEF-C28EDD2A604D}" srcOrd="6" destOrd="0" parTransId="{D13895F8-7F9B-4785-98A5-546EEE13353E}" sibTransId="{BA1E8EB1-27E0-496A-B58D-E26B38023586}"/>
    <dgm:cxn modelId="{33FE30FA-FDAA-4133-B9DF-7A05657793FB}" type="presOf" srcId="{292C680E-F626-401A-84F9-EB8EA4A8E913}" destId="{53B7A7B7-A5B1-4AD9-A8CE-57AD15903332}" srcOrd="0" destOrd="0" presId="urn:microsoft.com/office/officeart/2005/8/layout/bProcess2"/>
    <dgm:cxn modelId="{DCDC1E74-EA76-4036-B391-F1E82320B9EA}" type="presParOf" srcId="{711F02EE-A48A-42BE-8157-E9AF3370107F}" destId="{314651CA-1FF9-4F30-9B32-2378F4F5F80C}" srcOrd="0" destOrd="0" presId="urn:microsoft.com/office/officeart/2005/8/layout/bProcess2"/>
    <dgm:cxn modelId="{97CE026A-3332-4571-B79A-AE086C975B04}" type="presParOf" srcId="{711F02EE-A48A-42BE-8157-E9AF3370107F}" destId="{ECCC0C31-C47B-407D-B48A-0EB1C08BA5B9}" srcOrd="1" destOrd="0" presId="urn:microsoft.com/office/officeart/2005/8/layout/bProcess2"/>
    <dgm:cxn modelId="{18AF03AE-7373-493F-A915-E289B4CA6E7B}" type="presParOf" srcId="{711F02EE-A48A-42BE-8157-E9AF3370107F}" destId="{3D48D113-9D78-418A-A2CA-2A2BF2F53EA1}" srcOrd="2" destOrd="0" presId="urn:microsoft.com/office/officeart/2005/8/layout/bProcess2"/>
    <dgm:cxn modelId="{B6F9C1CB-4E92-46B6-82DE-294AF50E503D}" type="presParOf" srcId="{3D48D113-9D78-418A-A2CA-2A2BF2F53EA1}" destId="{109E3D0C-C89E-49EF-8CEF-3980DE8AA841}" srcOrd="0" destOrd="0" presId="urn:microsoft.com/office/officeart/2005/8/layout/bProcess2"/>
    <dgm:cxn modelId="{4A9EA20F-6949-4BC7-9CBE-F59EF4D699B3}" type="presParOf" srcId="{3D48D113-9D78-418A-A2CA-2A2BF2F53EA1}" destId="{1FF1A645-3BD4-4EDC-AECB-C9330252A102}" srcOrd="1" destOrd="0" presId="urn:microsoft.com/office/officeart/2005/8/layout/bProcess2"/>
    <dgm:cxn modelId="{B55B7C55-8D1F-44B4-AE78-7C1DE8491035}" type="presParOf" srcId="{711F02EE-A48A-42BE-8157-E9AF3370107F}" destId="{300E3694-5071-4FFA-A0BB-806F18D082AD}" srcOrd="3" destOrd="0" presId="urn:microsoft.com/office/officeart/2005/8/layout/bProcess2"/>
    <dgm:cxn modelId="{CCFDB8C8-A87A-42E3-806B-99EA7E2A44E6}" type="presParOf" srcId="{711F02EE-A48A-42BE-8157-E9AF3370107F}" destId="{76B24CD2-2B93-4E6B-A209-835B033B7EC4}" srcOrd="4" destOrd="0" presId="urn:microsoft.com/office/officeart/2005/8/layout/bProcess2"/>
    <dgm:cxn modelId="{6DDE3F36-7A23-40F0-A334-9DE7E1414C0D}" type="presParOf" srcId="{76B24CD2-2B93-4E6B-A209-835B033B7EC4}" destId="{5970FD50-00C6-4B89-98EE-A58ADC928688}" srcOrd="0" destOrd="0" presId="urn:microsoft.com/office/officeart/2005/8/layout/bProcess2"/>
    <dgm:cxn modelId="{8B6F124A-1D3A-4A8C-9159-7B72718EBB49}" type="presParOf" srcId="{76B24CD2-2B93-4E6B-A209-835B033B7EC4}" destId="{BF4C9B9C-44B1-4D02-8840-533DDF7DCD01}" srcOrd="1" destOrd="0" presId="urn:microsoft.com/office/officeart/2005/8/layout/bProcess2"/>
    <dgm:cxn modelId="{2CC7CB71-2E36-497D-B149-203E43774C3E}" type="presParOf" srcId="{711F02EE-A48A-42BE-8157-E9AF3370107F}" destId="{10A78359-01A5-4E57-95DD-7B647E66B0FD}" srcOrd="5" destOrd="0" presId="urn:microsoft.com/office/officeart/2005/8/layout/bProcess2"/>
    <dgm:cxn modelId="{497DF4F4-C65D-4307-B970-42CF45BB7DFA}" type="presParOf" srcId="{711F02EE-A48A-42BE-8157-E9AF3370107F}" destId="{7850685C-2939-4A10-AD9D-C23BD0887F2D}" srcOrd="6" destOrd="0" presId="urn:microsoft.com/office/officeart/2005/8/layout/bProcess2"/>
    <dgm:cxn modelId="{C872A03B-8C63-40AF-A346-D0A50A4C9621}" type="presParOf" srcId="{7850685C-2939-4A10-AD9D-C23BD0887F2D}" destId="{C5B0BE5D-F616-4BDE-9806-FF724830AB03}" srcOrd="0" destOrd="0" presId="urn:microsoft.com/office/officeart/2005/8/layout/bProcess2"/>
    <dgm:cxn modelId="{6B93FEC5-7D21-470C-8BC7-448C3276E0F9}" type="presParOf" srcId="{7850685C-2939-4A10-AD9D-C23BD0887F2D}" destId="{18AD4FF5-F212-47D4-BC0F-C5B723638392}" srcOrd="1" destOrd="0" presId="urn:microsoft.com/office/officeart/2005/8/layout/bProcess2"/>
    <dgm:cxn modelId="{1A4324BB-EF1D-49EC-816A-4B147F2A821B}" type="presParOf" srcId="{711F02EE-A48A-42BE-8157-E9AF3370107F}" destId="{53B7A7B7-A5B1-4AD9-A8CE-57AD15903332}" srcOrd="7" destOrd="0" presId="urn:microsoft.com/office/officeart/2005/8/layout/bProcess2"/>
    <dgm:cxn modelId="{EDCD57B6-6FE4-4F86-BB20-92F1B36B6567}" type="presParOf" srcId="{711F02EE-A48A-42BE-8157-E9AF3370107F}" destId="{4F97AC67-45B1-4E9A-8328-D85299FCEA35}" srcOrd="8" destOrd="0" presId="urn:microsoft.com/office/officeart/2005/8/layout/bProcess2"/>
    <dgm:cxn modelId="{473CE8FA-8B96-418F-A171-091FFA0781EB}" type="presParOf" srcId="{4F97AC67-45B1-4E9A-8328-D85299FCEA35}" destId="{2D679312-CF27-4E46-B9F3-FAAE18FBACE2}" srcOrd="0" destOrd="0" presId="urn:microsoft.com/office/officeart/2005/8/layout/bProcess2"/>
    <dgm:cxn modelId="{E32525BF-A12E-4B03-9A0B-0E9FA9C46F8A}" type="presParOf" srcId="{4F97AC67-45B1-4E9A-8328-D85299FCEA35}" destId="{ACA70513-2787-4A3B-A8A1-ABD1F784783B}" srcOrd="1" destOrd="0" presId="urn:microsoft.com/office/officeart/2005/8/layout/bProcess2"/>
    <dgm:cxn modelId="{72521798-9C10-442A-AEC2-FE1706092A2A}" type="presParOf" srcId="{711F02EE-A48A-42BE-8157-E9AF3370107F}" destId="{C545BF4E-7693-4EE7-8892-78794335DAB6}" srcOrd="9" destOrd="0" presId="urn:microsoft.com/office/officeart/2005/8/layout/bProcess2"/>
    <dgm:cxn modelId="{693F2B3D-AB3E-425C-9D85-895161B40C86}" type="presParOf" srcId="{711F02EE-A48A-42BE-8157-E9AF3370107F}" destId="{60477BF0-BCA8-4562-8588-736EF78DC03A}" srcOrd="10" destOrd="0" presId="urn:microsoft.com/office/officeart/2005/8/layout/bProcess2"/>
    <dgm:cxn modelId="{3FC7D04E-FAE9-4E35-9E40-BA53247EBA84}" type="presParOf" srcId="{60477BF0-BCA8-4562-8588-736EF78DC03A}" destId="{117EDDCC-9288-46DC-A1A8-5279BD36DEFE}" srcOrd="0" destOrd="0" presId="urn:microsoft.com/office/officeart/2005/8/layout/bProcess2"/>
    <dgm:cxn modelId="{EF21CDE2-C79F-4B0A-BF47-D3BA2470E1C6}" type="presParOf" srcId="{60477BF0-BCA8-4562-8588-736EF78DC03A}" destId="{0820E459-DD72-4FA7-AF58-5A66A84C7B99}" srcOrd="1" destOrd="0" presId="urn:microsoft.com/office/officeart/2005/8/layout/bProcess2"/>
    <dgm:cxn modelId="{0F92C462-252D-4BDB-84F0-44DBE6F0E1EC}" type="presParOf" srcId="{711F02EE-A48A-42BE-8157-E9AF3370107F}" destId="{30FEB2FE-AF67-4D30-9F6E-B7820F8B6FE8}" srcOrd="11" destOrd="0" presId="urn:microsoft.com/office/officeart/2005/8/layout/bProcess2"/>
    <dgm:cxn modelId="{65FA0C76-E467-4201-B098-0C31B07D4793}" type="presParOf" srcId="{711F02EE-A48A-42BE-8157-E9AF3370107F}" destId="{DE481A09-9BE4-4A57-A054-F22BE8742A76}" srcOrd="12" destOrd="0" presId="urn:microsoft.com/office/officeart/2005/8/layout/bProcess2"/>
    <dgm:cxn modelId="{A7C44F1D-4B71-4887-8A7B-C8D2271DDB29}" type="presParOf" srcId="{DE481A09-9BE4-4A57-A054-F22BE8742A76}" destId="{2EE7210B-5559-42B9-B78D-DF1F021DE57C}" srcOrd="0" destOrd="0" presId="urn:microsoft.com/office/officeart/2005/8/layout/bProcess2"/>
    <dgm:cxn modelId="{40C204D4-9EB6-43D0-A957-80A09B05F8CD}" type="presParOf" srcId="{DE481A09-9BE4-4A57-A054-F22BE8742A76}" destId="{11028A7D-3DF2-4A18-88E0-D220C792153B}" srcOrd="1" destOrd="0" presId="urn:microsoft.com/office/officeart/2005/8/layout/bProcess2"/>
    <dgm:cxn modelId="{6AB7D1ED-BBB9-41DA-A6A9-773FDCC9EAD3}" type="presParOf" srcId="{711F02EE-A48A-42BE-8157-E9AF3370107F}" destId="{D495D7DF-17A2-4DD7-A9E7-0B3B1804C845}" srcOrd="13" destOrd="0" presId="urn:microsoft.com/office/officeart/2005/8/layout/bProcess2"/>
    <dgm:cxn modelId="{78DD7BCD-5949-4242-9B6B-B2F910EA74DB}" type="presParOf" srcId="{711F02EE-A48A-42BE-8157-E9AF3370107F}" destId="{0625910E-3564-4AC0-A495-116024DE36FC}" srcOrd="14" destOrd="0" presId="urn:microsoft.com/office/officeart/2005/8/layout/bProcess2"/>
    <dgm:cxn modelId="{2A2167CD-D1F7-4A64-88E5-00103E77BA39}" type="presParOf" srcId="{0625910E-3564-4AC0-A495-116024DE36FC}" destId="{B867B2C4-9AA5-44A5-B140-9E0B7477C5AE}" srcOrd="0" destOrd="0" presId="urn:microsoft.com/office/officeart/2005/8/layout/bProcess2"/>
    <dgm:cxn modelId="{604E2D3D-7F42-47DC-9F21-E7CB325979CA}" type="presParOf" srcId="{0625910E-3564-4AC0-A495-116024DE36FC}" destId="{23B09061-6581-49D4-80D0-163CC8130A73}" srcOrd="1" destOrd="0" presId="urn:microsoft.com/office/officeart/2005/8/layout/bProcess2"/>
    <dgm:cxn modelId="{EF9EEF08-1774-4969-9D6C-C5BC74582672}" type="presParOf" srcId="{711F02EE-A48A-42BE-8157-E9AF3370107F}" destId="{97DD4425-576C-4F5D-BB9D-A44268038644}" srcOrd="15" destOrd="0" presId="urn:microsoft.com/office/officeart/2005/8/layout/bProcess2"/>
    <dgm:cxn modelId="{F428445C-4EC4-48F4-AB0D-0ED406180D08}" type="presParOf" srcId="{711F02EE-A48A-42BE-8157-E9AF3370107F}" destId="{A8A67F6E-15AD-4781-AAEA-350E07EE7E9E}" srcOrd="1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3B17E-933D-47E4-8F59-45C932E862E0}">
      <dsp:nvSpPr>
        <dsp:cNvPr id="0" name=""/>
        <dsp:cNvSpPr/>
      </dsp:nvSpPr>
      <dsp:spPr>
        <a:xfrm>
          <a:off x="3070249" y="1352"/>
          <a:ext cx="1631900" cy="106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Migration </a:t>
          </a:r>
          <a:r>
            <a:rPr lang="en-GB" sz="900" b="0" kern="1200" dirty="0">
              <a:solidFill>
                <a:schemeClr val="tx1"/>
              </a:solidFill>
            </a:rPr>
            <a:t>(‘push’ &amp; ‘pull’ factors, by invitation, predominantly a gendered (male) experience)</a:t>
          </a:r>
        </a:p>
      </dsp:txBody>
      <dsp:txXfrm>
        <a:off x="3122030" y="53133"/>
        <a:ext cx="1528338" cy="957173"/>
      </dsp:txXfrm>
    </dsp:sp>
    <dsp:sp modelId="{0A42D8EC-EFF4-45A5-85FE-EE7AAEF864FE}">
      <dsp:nvSpPr>
        <dsp:cNvPr id="0" name=""/>
        <dsp:cNvSpPr/>
      </dsp:nvSpPr>
      <dsp:spPr>
        <a:xfrm>
          <a:off x="1766373" y="531719"/>
          <a:ext cx="4239652" cy="4239652"/>
        </a:xfrm>
        <a:custGeom>
          <a:avLst/>
          <a:gdLst/>
          <a:ahLst/>
          <a:cxnLst/>
          <a:rect l="0" t="0" r="0" b="0"/>
          <a:pathLst>
            <a:path>
              <a:moveTo>
                <a:pt x="3154540" y="269683"/>
              </a:moveTo>
              <a:arcTo wR="2119826" hR="2119826" stAng="17952997" swAng="12122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073A313-DF49-452C-AA9A-A009D830CC99}">
      <dsp:nvSpPr>
        <dsp:cNvPr id="0" name=""/>
        <dsp:cNvSpPr/>
      </dsp:nvSpPr>
      <dsp:spPr>
        <a:xfrm>
          <a:off x="5086324" y="1466115"/>
          <a:ext cx="1631900" cy="106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Settlement </a:t>
          </a:r>
          <a:r>
            <a:rPr lang="en-GB" sz="900" b="0" kern="1200" dirty="0">
              <a:solidFill>
                <a:schemeClr val="tx1"/>
              </a:solidFill>
            </a:rPr>
            <a:t>(working class reality, exclusion, discrimination, violence, racism)</a:t>
          </a:r>
        </a:p>
      </dsp:txBody>
      <dsp:txXfrm>
        <a:off x="5138105" y="1517896"/>
        <a:ext cx="1528338" cy="957173"/>
      </dsp:txXfrm>
    </dsp:sp>
    <dsp:sp modelId="{BD54BA01-3554-4C96-BD91-E752CD8FC933}">
      <dsp:nvSpPr>
        <dsp:cNvPr id="0" name=""/>
        <dsp:cNvSpPr/>
      </dsp:nvSpPr>
      <dsp:spPr>
        <a:xfrm>
          <a:off x="1766373" y="531719"/>
          <a:ext cx="4239652" cy="4239652"/>
        </a:xfrm>
        <a:custGeom>
          <a:avLst/>
          <a:gdLst/>
          <a:ahLst/>
          <a:cxnLst/>
          <a:rect l="0" t="0" r="0" b="0"/>
          <a:pathLst>
            <a:path>
              <a:moveTo>
                <a:pt x="4234576" y="2266426"/>
              </a:moveTo>
              <a:arcTo wR="2119826" hR="2119826" stAng="21837933" swAng="13602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40F6B48-8460-4B89-A6B0-648F1E4A7689}">
      <dsp:nvSpPr>
        <dsp:cNvPr id="0" name=""/>
        <dsp:cNvSpPr/>
      </dsp:nvSpPr>
      <dsp:spPr>
        <a:xfrm>
          <a:off x="4316252" y="3836153"/>
          <a:ext cx="1631900" cy="106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Fighting back </a:t>
          </a:r>
          <a:r>
            <a:rPr lang="en-GB" sz="900" b="0" kern="1200" dirty="0">
              <a:solidFill>
                <a:schemeClr val="tx1"/>
              </a:solidFill>
            </a:rPr>
            <a:t>(exercising rights, resistance, contest &amp; protest, politics of recognition -  ‘we are here to stay’)</a:t>
          </a:r>
        </a:p>
      </dsp:txBody>
      <dsp:txXfrm>
        <a:off x="4368033" y="3887934"/>
        <a:ext cx="1528338" cy="957173"/>
      </dsp:txXfrm>
    </dsp:sp>
    <dsp:sp modelId="{C67821AE-0B55-4D1F-9E3E-B93ED1764750}">
      <dsp:nvSpPr>
        <dsp:cNvPr id="0" name=""/>
        <dsp:cNvSpPr/>
      </dsp:nvSpPr>
      <dsp:spPr>
        <a:xfrm>
          <a:off x="1766373" y="531719"/>
          <a:ext cx="4239652" cy="4239652"/>
        </a:xfrm>
        <a:custGeom>
          <a:avLst/>
          <a:gdLst/>
          <a:ahLst/>
          <a:cxnLst/>
          <a:rect l="0" t="0" r="0" b="0"/>
          <a:pathLst>
            <a:path>
              <a:moveTo>
                <a:pt x="2380204" y="4223600"/>
              </a:moveTo>
              <a:arcTo wR="2119826" hR="2119826" stAng="4976673" swAng="84665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706913E-B035-4D8E-B268-6E5CADA14350}">
      <dsp:nvSpPr>
        <dsp:cNvPr id="0" name=""/>
        <dsp:cNvSpPr/>
      </dsp:nvSpPr>
      <dsp:spPr>
        <a:xfrm>
          <a:off x="1824247" y="3836153"/>
          <a:ext cx="1631900" cy="106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Family Re-Union </a:t>
          </a:r>
          <a:r>
            <a:rPr lang="en-GB" sz="900" b="0" kern="1200" dirty="0">
              <a:solidFill>
                <a:schemeClr val="tx1"/>
              </a:solidFill>
            </a:rPr>
            <a:t>(wives and children join, demand for equality, access to resources – education, health, housing, ‘halal’ food, role of language and religion important) </a:t>
          </a:r>
        </a:p>
      </dsp:txBody>
      <dsp:txXfrm>
        <a:off x="1876028" y="3887934"/>
        <a:ext cx="1528338" cy="957173"/>
      </dsp:txXfrm>
    </dsp:sp>
    <dsp:sp modelId="{9FAFA842-CF27-445C-9C1D-0445CFBFAA1D}">
      <dsp:nvSpPr>
        <dsp:cNvPr id="0" name=""/>
        <dsp:cNvSpPr/>
      </dsp:nvSpPr>
      <dsp:spPr>
        <a:xfrm>
          <a:off x="1766373" y="531719"/>
          <a:ext cx="4239652" cy="4239652"/>
        </a:xfrm>
        <a:custGeom>
          <a:avLst/>
          <a:gdLst/>
          <a:ahLst/>
          <a:cxnLst/>
          <a:rect l="0" t="0" r="0" b="0"/>
          <a:pathLst>
            <a:path>
              <a:moveTo>
                <a:pt x="224981" y="3070209"/>
              </a:moveTo>
              <a:arcTo wR="2119826" hR="2119826" stAng="9201802" swAng="13602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F4983A5-C4FE-4B69-9E98-6D387083EFE2}">
      <dsp:nvSpPr>
        <dsp:cNvPr id="0" name=""/>
        <dsp:cNvSpPr/>
      </dsp:nvSpPr>
      <dsp:spPr>
        <a:xfrm>
          <a:off x="1054175" y="1466115"/>
          <a:ext cx="1631900" cy="106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A ‘British’ community </a:t>
          </a:r>
          <a:r>
            <a:rPr lang="en-GB" sz="900" b="0" kern="1200" dirty="0">
              <a:solidFill>
                <a:schemeClr val="tx1"/>
              </a:solidFill>
            </a:rPr>
            <a:t>(law-abiding, loyal, citizens, legal, tax-payers,  return visits, complexity of ‘home’, intergenerational change and continuity)</a:t>
          </a:r>
        </a:p>
      </dsp:txBody>
      <dsp:txXfrm>
        <a:off x="1105956" y="1517896"/>
        <a:ext cx="1528338" cy="957173"/>
      </dsp:txXfrm>
    </dsp:sp>
    <dsp:sp modelId="{C901DF7D-2026-4DA5-B0ED-05A279037D6C}">
      <dsp:nvSpPr>
        <dsp:cNvPr id="0" name=""/>
        <dsp:cNvSpPr/>
      </dsp:nvSpPr>
      <dsp:spPr>
        <a:xfrm>
          <a:off x="1766373" y="531719"/>
          <a:ext cx="4239652" cy="4239652"/>
        </a:xfrm>
        <a:custGeom>
          <a:avLst/>
          <a:gdLst/>
          <a:ahLst/>
          <a:cxnLst/>
          <a:rect l="0" t="0" r="0" b="0"/>
          <a:pathLst>
            <a:path>
              <a:moveTo>
                <a:pt x="509808" y="740874"/>
              </a:moveTo>
              <a:arcTo wR="2119826" hR="2119826" stAng="13234768" swAng="12122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651CA-1FF9-4F30-9B32-2378F4F5F80C}">
      <dsp:nvSpPr>
        <dsp:cNvPr id="0" name=""/>
        <dsp:cNvSpPr/>
      </dsp:nvSpPr>
      <dsp:spPr>
        <a:xfrm>
          <a:off x="78353" y="41364"/>
          <a:ext cx="1218232" cy="12182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1950s/ 60s </a:t>
          </a:r>
          <a:r>
            <a:rPr lang="en-GB" sz="1200" b="0" kern="1200" dirty="0">
              <a:solidFill>
                <a:schemeClr val="tx1"/>
              </a:solidFill>
            </a:rPr>
            <a:t>– invited Commonwealth immigrant</a:t>
          </a:r>
          <a:r>
            <a:rPr lang="en-GB" sz="1200" kern="1200" dirty="0">
              <a:solidFill>
                <a:schemeClr val="tx1"/>
              </a:solidFill>
            </a:rPr>
            <a:t>s </a:t>
          </a:r>
        </a:p>
      </dsp:txBody>
      <dsp:txXfrm>
        <a:off x="256759" y="219770"/>
        <a:ext cx="861420" cy="861420"/>
      </dsp:txXfrm>
    </dsp:sp>
    <dsp:sp modelId="{ECCC0C31-C47B-407D-B48A-0EB1C08BA5B9}">
      <dsp:nvSpPr>
        <dsp:cNvPr id="0" name=""/>
        <dsp:cNvSpPr/>
      </dsp:nvSpPr>
      <dsp:spPr>
        <a:xfrm rot="10800000">
          <a:off x="474278" y="1395101"/>
          <a:ext cx="426381" cy="225982"/>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F1A645-3BD4-4EDC-AECB-C9330252A102}">
      <dsp:nvSpPr>
        <dsp:cNvPr id="0" name=""/>
        <dsp:cNvSpPr/>
      </dsp:nvSpPr>
      <dsp:spPr>
        <a:xfrm>
          <a:off x="2646" y="1743796"/>
          <a:ext cx="1369644" cy="110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1"/>
              </a:solidFill>
            </a:rPr>
            <a:t>1971</a:t>
          </a:r>
          <a:r>
            <a:rPr lang="en-GB" sz="1100" kern="1200" dirty="0">
              <a:solidFill>
                <a:schemeClr val="tx1"/>
              </a:solidFill>
            </a:rPr>
            <a:t> – War of Independence  - birth of a nation</a:t>
          </a:r>
        </a:p>
      </dsp:txBody>
      <dsp:txXfrm>
        <a:off x="203226" y="1905267"/>
        <a:ext cx="968484" cy="779654"/>
      </dsp:txXfrm>
    </dsp:sp>
    <dsp:sp modelId="{300E3694-5071-4FFA-A0BB-806F18D082AD}">
      <dsp:nvSpPr>
        <dsp:cNvPr id="0" name=""/>
        <dsp:cNvSpPr/>
      </dsp:nvSpPr>
      <dsp:spPr>
        <a:xfrm rot="10800000">
          <a:off x="474278" y="2981897"/>
          <a:ext cx="426381" cy="225982"/>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4C9B9C-44B1-4D02-8840-533DDF7DCD01}">
      <dsp:nvSpPr>
        <dsp:cNvPr id="0" name=""/>
        <dsp:cNvSpPr/>
      </dsp:nvSpPr>
      <dsp:spPr>
        <a:xfrm>
          <a:off x="144455" y="3330592"/>
          <a:ext cx="1086028" cy="1668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1978</a:t>
          </a:r>
          <a:r>
            <a:rPr lang="en-GB" sz="1000" kern="1200" dirty="0">
              <a:solidFill>
                <a:schemeClr val="tx1"/>
              </a:solidFill>
            </a:rPr>
            <a:t> – watershed moment, murder of </a:t>
          </a:r>
          <a:r>
            <a:rPr lang="en-GB" sz="1000" kern="1200" dirty="0" err="1">
              <a:solidFill>
                <a:schemeClr val="tx1"/>
              </a:solidFill>
            </a:rPr>
            <a:t>Altab</a:t>
          </a:r>
          <a:r>
            <a:rPr lang="en-GB" sz="1000" kern="1200" dirty="0">
              <a:solidFill>
                <a:schemeClr val="tx1"/>
              </a:solidFill>
            </a:rPr>
            <a:t> Ali, resistance and protest against racism</a:t>
          </a:r>
        </a:p>
        <a:p>
          <a:pPr marL="0" lvl="0" indent="0" algn="ctr" defTabSz="444500">
            <a:lnSpc>
              <a:spcPct val="90000"/>
            </a:lnSpc>
            <a:spcBef>
              <a:spcPct val="0"/>
            </a:spcBef>
            <a:spcAft>
              <a:spcPct val="35000"/>
            </a:spcAft>
            <a:buNone/>
          </a:pPr>
          <a:r>
            <a:rPr lang="en-GB" sz="700" kern="1200" dirty="0"/>
            <a:t> </a:t>
          </a:r>
        </a:p>
      </dsp:txBody>
      <dsp:txXfrm>
        <a:off x="303500" y="3574953"/>
        <a:ext cx="767938" cy="1179880"/>
      </dsp:txXfrm>
    </dsp:sp>
    <dsp:sp modelId="{10A78359-01A5-4E57-95DD-7B647E66B0FD}">
      <dsp:nvSpPr>
        <dsp:cNvPr id="0" name=""/>
        <dsp:cNvSpPr/>
      </dsp:nvSpPr>
      <dsp:spPr>
        <a:xfrm rot="5774123">
          <a:off x="1580023" y="4172716"/>
          <a:ext cx="426381" cy="225982"/>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AD4FF5-F212-47D4-BC0F-C5B723638392}">
      <dsp:nvSpPr>
        <dsp:cNvPr id="0" name=""/>
        <dsp:cNvSpPr/>
      </dsp:nvSpPr>
      <dsp:spPr>
        <a:xfrm>
          <a:off x="2342193" y="3983798"/>
          <a:ext cx="812561" cy="8125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dirty="0">
              <a:solidFill>
                <a:schemeClr val="tx1"/>
              </a:solidFill>
            </a:rPr>
            <a:t>1970s/80s </a:t>
          </a:r>
          <a:r>
            <a:rPr lang="en-GB" sz="1000" b="1" kern="1200" dirty="0">
              <a:solidFill>
                <a:schemeClr val="tx1"/>
              </a:solidFill>
            </a:rPr>
            <a:t>-</a:t>
          </a:r>
        </a:p>
        <a:p>
          <a:pPr marL="0" lvl="0" indent="0" algn="ctr" defTabSz="355600">
            <a:lnSpc>
              <a:spcPct val="90000"/>
            </a:lnSpc>
            <a:spcBef>
              <a:spcPct val="0"/>
            </a:spcBef>
            <a:spcAft>
              <a:spcPct val="35000"/>
            </a:spcAft>
            <a:buNone/>
          </a:pPr>
          <a:r>
            <a:rPr lang="en-GB" sz="1000" kern="1200" dirty="0">
              <a:solidFill>
                <a:schemeClr val="tx1"/>
              </a:solidFill>
            </a:rPr>
            <a:t>Golden years of the ‘rag’ and ‘catering’ trade</a:t>
          </a:r>
        </a:p>
      </dsp:txBody>
      <dsp:txXfrm>
        <a:off x="2461190" y="4102795"/>
        <a:ext cx="574567" cy="574567"/>
      </dsp:txXfrm>
    </dsp:sp>
    <dsp:sp modelId="{53B7A7B7-A5B1-4AD9-A8CE-57AD15903332}">
      <dsp:nvSpPr>
        <dsp:cNvPr id="0" name=""/>
        <dsp:cNvSpPr/>
      </dsp:nvSpPr>
      <dsp:spPr>
        <a:xfrm>
          <a:off x="2535283" y="3448385"/>
          <a:ext cx="426381" cy="225982"/>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A70513-2787-4A3B-A8A1-ABD1F784783B}">
      <dsp:nvSpPr>
        <dsp:cNvPr id="0" name=""/>
        <dsp:cNvSpPr/>
      </dsp:nvSpPr>
      <dsp:spPr>
        <a:xfrm>
          <a:off x="1981408" y="2339184"/>
          <a:ext cx="1534131" cy="8125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GB" sz="800" kern="1200" dirty="0"/>
        </a:p>
        <a:p>
          <a:pPr marL="0" lvl="0" indent="0" algn="ctr" defTabSz="355600">
            <a:lnSpc>
              <a:spcPct val="90000"/>
            </a:lnSpc>
            <a:spcBef>
              <a:spcPct val="0"/>
            </a:spcBef>
            <a:spcAft>
              <a:spcPct val="35000"/>
            </a:spcAft>
            <a:buNone/>
          </a:pPr>
          <a:r>
            <a:rPr lang="en-GB" sz="1100" b="1" kern="1200" dirty="0">
              <a:solidFill>
                <a:schemeClr val="tx1"/>
              </a:solidFill>
            </a:rPr>
            <a:t>1980s</a:t>
          </a:r>
          <a:r>
            <a:rPr lang="en-GB" sz="1100" kern="1200" dirty="0">
              <a:solidFill>
                <a:schemeClr val="tx1"/>
              </a:solidFill>
            </a:rPr>
            <a:t> - The domestic seamstresses </a:t>
          </a:r>
        </a:p>
      </dsp:txBody>
      <dsp:txXfrm>
        <a:off x="2206076" y="2458181"/>
        <a:ext cx="1084795" cy="574567"/>
      </dsp:txXfrm>
    </dsp:sp>
    <dsp:sp modelId="{C545BF4E-7693-4EE7-8892-78794335DAB6}">
      <dsp:nvSpPr>
        <dsp:cNvPr id="0" name=""/>
        <dsp:cNvSpPr/>
      </dsp:nvSpPr>
      <dsp:spPr>
        <a:xfrm flipH="1">
          <a:off x="2566057" y="1931430"/>
          <a:ext cx="364833" cy="173500"/>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20E459-DD72-4FA7-AF58-5A66A84C7B99}">
      <dsp:nvSpPr>
        <dsp:cNvPr id="0" name=""/>
        <dsp:cNvSpPr/>
      </dsp:nvSpPr>
      <dsp:spPr>
        <a:xfrm>
          <a:off x="2189314" y="372361"/>
          <a:ext cx="1118319" cy="13376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1981 Nationality Act </a:t>
          </a:r>
          <a:r>
            <a:rPr lang="en-GB" sz="1000" kern="1200" dirty="0">
              <a:solidFill>
                <a:schemeClr val="tx1"/>
              </a:solidFill>
            </a:rPr>
            <a:t>– Family reunion and settlement in Britain</a:t>
          </a:r>
        </a:p>
      </dsp:txBody>
      <dsp:txXfrm>
        <a:off x="2353088" y="568249"/>
        <a:ext cx="790771" cy="945829"/>
      </dsp:txXfrm>
    </dsp:sp>
    <dsp:sp modelId="{30FEB2FE-AF67-4D30-9F6E-B7820F8B6FE8}">
      <dsp:nvSpPr>
        <dsp:cNvPr id="0" name=""/>
        <dsp:cNvSpPr/>
      </dsp:nvSpPr>
      <dsp:spPr>
        <a:xfrm rot="5652739">
          <a:off x="3583476" y="1042097"/>
          <a:ext cx="279927" cy="14174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028A7D-3DF2-4A18-88E0-D220C792153B}">
      <dsp:nvSpPr>
        <dsp:cNvPr id="0" name=""/>
        <dsp:cNvSpPr/>
      </dsp:nvSpPr>
      <dsp:spPr>
        <a:xfrm>
          <a:off x="4124656" y="372361"/>
          <a:ext cx="1817748" cy="16742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1980s </a:t>
          </a:r>
          <a:r>
            <a:rPr lang="en-GB" sz="1200" kern="1200" dirty="0">
              <a:solidFill>
                <a:schemeClr val="tx1"/>
              </a:solidFill>
            </a:rPr>
            <a:t>– Working class reality – poverty,  overcrowded housing, racism, unemployment</a:t>
          </a:r>
        </a:p>
      </dsp:txBody>
      <dsp:txXfrm>
        <a:off x="4390859" y="617542"/>
        <a:ext cx="1285342" cy="1183839"/>
      </dsp:txXfrm>
    </dsp:sp>
    <dsp:sp modelId="{D495D7DF-17A2-4DD7-A9E7-0B3B1804C845}">
      <dsp:nvSpPr>
        <dsp:cNvPr id="0" name=""/>
        <dsp:cNvSpPr/>
      </dsp:nvSpPr>
      <dsp:spPr>
        <a:xfrm rot="10800000">
          <a:off x="4820339" y="2209784"/>
          <a:ext cx="426381" cy="112728"/>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B09061-6581-49D4-80D0-163CC8130A73}">
      <dsp:nvSpPr>
        <dsp:cNvPr id="0" name=""/>
        <dsp:cNvSpPr/>
      </dsp:nvSpPr>
      <dsp:spPr>
        <a:xfrm>
          <a:off x="4318248" y="2472943"/>
          <a:ext cx="1430562" cy="14206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1"/>
              </a:solidFill>
            </a:rPr>
            <a:t>1990s/00</a:t>
          </a:r>
          <a:r>
            <a:rPr lang="en-GB" sz="1100" kern="1200" dirty="0">
              <a:solidFill>
                <a:schemeClr val="tx1"/>
              </a:solidFill>
            </a:rPr>
            <a:t>s – increasing role of religion, educational underachievement, the ‘Britishness’ question ?</a:t>
          </a:r>
        </a:p>
      </dsp:txBody>
      <dsp:txXfrm>
        <a:off x="4527749" y="2680990"/>
        <a:ext cx="1011560" cy="1004539"/>
      </dsp:txXfrm>
    </dsp:sp>
    <dsp:sp modelId="{97DD4425-576C-4F5D-BB9D-A44268038644}">
      <dsp:nvSpPr>
        <dsp:cNvPr id="0" name=""/>
        <dsp:cNvSpPr/>
      </dsp:nvSpPr>
      <dsp:spPr>
        <a:xfrm rot="5563433">
          <a:off x="5943298" y="3123695"/>
          <a:ext cx="426381" cy="225982"/>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A67F6E-15AD-4781-AAEA-350E07EE7E9E}">
      <dsp:nvSpPr>
        <dsp:cNvPr id="0" name=""/>
        <dsp:cNvSpPr/>
      </dsp:nvSpPr>
      <dsp:spPr>
        <a:xfrm>
          <a:off x="6551520" y="2675344"/>
          <a:ext cx="1218232" cy="12182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2022 </a:t>
          </a:r>
          <a:r>
            <a:rPr lang="en-GB" sz="1000" kern="1200" dirty="0">
              <a:solidFill>
                <a:schemeClr val="tx1"/>
              </a:solidFill>
            </a:rPr>
            <a:t>– A new ‘British’ generation, questions of ‘home’, culture in ‘transit’</a:t>
          </a:r>
        </a:p>
      </dsp:txBody>
      <dsp:txXfrm>
        <a:off x="6729926" y="2853750"/>
        <a:ext cx="861420" cy="86142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F1BCD6E-7323-1A1E-96E2-B89DD25706BE}"/>
              </a:ext>
            </a:extLst>
          </p:cNvPr>
          <p:cNvSpPr>
            <a:spLocks noGrp="1" noChangeArrowheads="1"/>
          </p:cNvSpPr>
          <p:nvPr>
            <p:ph type="hdr" sz="quarter"/>
          </p:nvPr>
        </p:nvSpPr>
        <p:spPr bwMode="auto">
          <a:xfrm>
            <a:off x="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2531" name="Rectangle 3">
            <a:extLst>
              <a:ext uri="{FF2B5EF4-FFF2-40B4-BE49-F238E27FC236}">
                <a16:creationId xmlns:a16="http://schemas.microsoft.com/office/drawing/2014/main" id="{50AF3E8A-623B-89D5-F1CC-FCB15116DC34}"/>
              </a:ext>
            </a:extLst>
          </p:cNvPr>
          <p:cNvSpPr>
            <a:spLocks noGrp="1" noChangeArrowheads="1"/>
          </p:cNvSpPr>
          <p:nvPr>
            <p:ph type="dt" sz="quarter" idx="1"/>
          </p:nvPr>
        </p:nvSpPr>
        <p:spPr bwMode="auto">
          <a:xfrm>
            <a:off x="387350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cs typeface="+mn-cs"/>
              </a:defRPr>
            </a:lvl1pPr>
          </a:lstStyle>
          <a:p>
            <a:pPr>
              <a:defRPr/>
            </a:pPr>
            <a:endParaRPr lang="en-US"/>
          </a:p>
        </p:txBody>
      </p:sp>
      <p:sp>
        <p:nvSpPr>
          <p:cNvPr id="22532" name="Rectangle 4">
            <a:extLst>
              <a:ext uri="{FF2B5EF4-FFF2-40B4-BE49-F238E27FC236}">
                <a16:creationId xmlns:a16="http://schemas.microsoft.com/office/drawing/2014/main" id="{DBCB0EDC-2C7C-5A15-FBA2-2E17BC5F1C21}"/>
              </a:ext>
            </a:extLst>
          </p:cNvPr>
          <p:cNvSpPr>
            <a:spLocks noGrp="1" noChangeArrowheads="1"/>
          </p:cNvSpPr>
          <p:nvPr>
            <p:ph type="ftr" sz="quarter" idx="2"/>
          </p:nvPr>
        </p:nvSpPr>
        <p:spPr bwMode="auto">
          <a:xfrm>
            <a:off x="0" y="9480550"/>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2533" name="Rectangle 5">
            <a:extLst>
              <a:ext uri="{FF2B5EF4-FFF2-40B4-BE49-F238E27FC236}">
                <a16:creationId xmlns:a16="http://schemas.microsoft.com/office/drawing/2014/main" id="{07084407-AB91-1D5F-2FBC-A72DD1A7FED6}"/>
              </a:ext>
            </a:extLst>
          </p:cNvPr>
          <p:cNvSpPr>
            <a:spLocks noGrp="1" noChangeArrowheads="1"/>
          </p:cNvSpPr>
          <p:nvPr>
            <p:ph type="sldNum" sz="quarter" idx="3"/>
          </p:nvPr>
        </p:nvSpPr>
        <p:spPr bwMode="auto">
          <a:xfrm>
            <a:off x="3873500" y="9480550"/>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611E46AA-2D17-5745-B35B-D2B27895080A}"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5BB3111-43DC-507D-EED6-46E0E3C6BADE}"/>
              </a:ext>
            </a:extLst>
          </p:cNvPr>
          <p:cNvSpPr>
            <a:spLocks noGrp="1" noChangeArrowheads="1"/>
          </p:cNvSpPr>
          <p:nvPr>
            <p:ph type="hdr" sz="quarter"/>
          </p:nvPr>
        </p:nvSpPr>
        <p:spPr bwMode="auto">
          <a:xfrm>
            <a:off x="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3555" name="Rectangle 3">
            <a:extLst>
              <a:ext uri="{FF2B5EF4-FFF2-40B4-BE49-F238E27FC236}">
                <a16:creationId xmlns:a16="http://schemas.microsoft.com/office/drawing/2014/main" id="{87B6130A-A827-D075-BCC5-C1B502E8CA42}"/>
              </a:ext>
            </a:extLst>
          </p:cNvPr>
          <p:cNvSpPr>
            <a:spLocks noGrp="1" noChangeArrowheads="1"/>
          </p:cNvSpPr>
          <p:nvPr>
            <p:ph type="dt" idx="1"/>
          </p:nvPr>
        </p:nvSpPr>
        <p:spPr bwMode="auto">
          <a:xfrm>
            <a:off x="387350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cs typeface="+mn-cs"/>
              </a:defRPr>
            </a:lvl1pPr>
          </a:lstStyle>
          <a:p>
            <a:pPr>
              <a:defRPr/>
            </a:pPr>
            <a:endParaRPr lang="en-US"/>
          </a:p>
        </p:txBody>
      </p:sp>
      <p:sp>
        <p:nvSpPr>
          <p:cNvPr id="28676" name="Rectangle 4">
            <a:extLst>
              <a:ext uri="{FF2B5EF4-FFF2-40B4-BE49-F238E27FC236}">
                <a16:creationId xmlns:a16="http://schemas.microsoft.com/office/drawing/2014/main" id="{42B7E25A-B9D3-DC98-2B1D-4B0682C443AC}"/>
              </a:ext>
            </a:extLst>
          </p:cNvPr>
          <p:cNvSpPr>
            <a:spLocks noChangeArrowheads="1" noTextEdit="1"/>
          </p:cNvSpPr>
          <p:nvPr>
            <p:ph type="sldImg" idx="2"/>
          </p:nvPr>
        </p:nvSpPr>
        <p:spPr bwMode="auto">
          <a:xfrm>
            <a:off x="922338" y="747713"/>
            <a:ext cx="4991100" cy="3743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8903ECF7-E4EE-CF53-89E0-809C1CADA9B8}"/>
              </a:ext>
            </a:extLst>
          </p:cNvPr>
          <p:cNvSpPr>
            <a:spLocks noGrp="1" noChangeArrowheads="1"/>
          </p:cNvSpPr>
          <p:nvPr>
            <p:ph type="body" sz="quarter" idx="3"/>
          </p:nvPr>
        </p:nvSpPr>
        <p:spPr bwMode="auto">
          <a:xfrm>
            <a:off x="911225" y="4740275"/>
            <a:ext cx="5011738" cy="44910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E5B0EB08-1103-798D-62DE-9262B44F788D}"/>
              </a:ext>
            </a:extLst>
          </p:cNvPr>
          <p:cNvSpPr>
            <a:spLocks noGrp="1" noChangeArrowheads="1"/>
          </p:cNvSpPr>
          <p:nvPr>
            <p:ph type="ftr" sz="quarter" idx="4"/>
          </p:nvPr>
        </p:nvSpPr>
        <p:spPr bwMode="auto">
          <a:xfrm>
            <a:off x="0" y="9480550"/>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3559" name="Rectangle 7">
            <a:extLst>
              <a:ext uri="{FF2B5EF4-FFF2-40B4-BE49-F238E27FC236}">
                <a16:creationId xmlns:a16="http://schemas.microsoft.com/office/drawing/2014/main" id="{E2521AE7-5034-06B4-E250-0BDE634593F2}"/>
              </a:ext>
            </a:extLst>
          </p:cNvPr>
          <p:cNvSpPr>
            <a:spLocks noGrp="1" noChangeArrowheads="1"/>
          </p:cNvSpPr>
          <p:nvPr>
            <p:ph type="sldNum" sz="quarter" idx="5"/>
          </p:nvPr>
        </p:nvSpPr>
        <p:spPr bwMode="auto">
          <a:xfrm>
            <a:off x="3873500" y="9480550"/>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F53FFB9C-56C9-7D42-9EF8-D90EDF24A70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80F20593-8B3A-2733-8134-60A09CB571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48CBED-8570-578F-BB09-312B46989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6ED337-0CFB-B587-BA79-79FEA60818C1}"/>
              </a:ext>
            </a:extLst>
          </p:cNvPr>
          <p:cNvSpPr>
            <a:spLocks noGrp="1" noChangeArrowheads="1"/>
          </p:cNvSpPr>
          <p:nvPr>
            <p:ph type="sldNum" sz="quarter" idx="12"/>
          </p:nvPr>
        </p:nvSpPr>
        <p:spPr>
          <a:ln/>
        </p:spPr>
        <p:txBody>
          <a:bodyPr/>
          <a:lstStyle>
            <a:lvl1pPr>
              <a:defRPr/>
            </a:lvl1pPr>
          </a:lstStyle>
          <a:p>
            <a:fld id="{CE6BF8B1-1004-184D-B26F-FEA0F82557E6}" type="slidenum">
              <a:rPr lang="en-US" altLang="en-US"/>
              <a:pPr/>
              <a:t>‹#›</a:t>
            </a:fld>
            <a:endParaRPr lang="en-US" altLang="en-US" sz="1200"/>
          </a:p>
        </p:txBody>
      </p:sp>
    </p:spTree>
    <p:extLst>
      <p:ext uri="{BB962C8B-B14F-4D97-AF65-F5344CB8AC3E}">
        <p14:creationId xmlns:p14="http://schemas.microsoft.com/office/powerpoint/2010/main" val="188013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312D77-9995-E5AC-71E9-29817A6106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083F3-2A16-C08E-932B-65B1D71E1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7AB017-8B98-87F7-564C-E18BC9884D78}"/>
              </a:ext>
            </a:extLst>
          </p:cNvPr>
          <p:cNvSpPr>
            <a:spLocks noGrp="1" noChangeArrowheads="1"/>
          </p:cNvSpPr>
          <p:nvPr>
            <p:ph type="sldNum" sz="quarter" idx="12"/>
          </p:nvPr>
        </p:nvSpPr>
        <p:spPr>
          <a:ln/>
        </p:spPr>
        <p:txBody>
          <a:bodyPr/>
          <a:lstStyle>
            <a:lvl1pPr>
              <a:defRPr/>
            </a:lvl1pPr>
          </a:lstStyle>
          <a:p>
            <a:fld id="{5A70ECF1-C2A6-A743-AEF1-578F8CE4F691}" type="slidenum">
              <a:rPr lang="en-US" altLang="en-US"/>
              <a:pPr/>
              <a:t>‹#›</a:t>
            </a:fld>
            <a:endParaRPr lang="en-US" altLang="en-US" sz="1200"/>
          </a:p>
        </p:txBody>
      </p:sp>
    </p:spTree>
    <p:extLst>
      <p:ext uri="{BB962C8B-B14F-4D97-AF65-F5344CB8AC3E}">
        <p14:creationId xmlns:p14="http://schemas.microsoft.com/office/powerpoint/2010/main" val="246735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B0B239E-C588-A619-8349-0C97BBAD3C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F57DBD-9771-B69D-B9EC-452F8CDEBC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E4E31A-32AA-AB0F-D5EF-967AB78F1C24}"/>
              </a:ext>
            </a:extLst>
          </p:cNvPr>
          <p:cNvSpPr>
            <a:spLocks noGrp="1" noChangeArrowheads="1"/>
          </p:cNvSpPr>
          <p:nvPr>
            <p:ph type="sldNum" sz="quarter" idx="12"/>
          </p:nvPr>
        </p:nvSpPr>
        <p:spPr>
          <a:ln/>
        </p:spPr>
        <p:txBody>
          <a:bodyPr/>
          <a:lstStyle>
            <a:lvl1pPr>
              <a:defRPr/>
            </a:lvl1pPr>
          </a:lstStyle>
          <a:p>
            <a:fld id="{F96E06FF-CA2B-9E43-952D-BC3A9278386D}" type="slidenum">
              <a:rPr lang="en-US" altLang="en-US"/>
              <a:pPr/>
              <a:t>‹#›</a:t>
            </a:fld>
            <a:endParaRPr lang="en-US" altLang="en-US" sz="1200"/>
          </a:p>
        </p:txBody>
      </p:sp>
    </p:spTree>
    <p:extLst>
      <p:ext uri="{BB962C8B-B14F-4D97-AF65-F5344CB8AC3E}">
        <p14:creationId xmlns:p14="http://schemas.microsoft.com/office/powerpoint/2010/main" val="156543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5B9AE93-1F23-E6C6-F6CA-1381DBD99C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A9150-DA7C-FEF0-1BDA-A80C4DF630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829B6D-6C5E-8DB7-0066-315B8271D705}"/>
              </a:ext>
            </a:extLst>
          </p:cNvPr>
          <p:cNvSpPr>
            <a:spLocks noGrp="1" noChangeArrowheads="1"/>
          </p:cNvSpPr>
          <p:nvPr>
            <p:ph type="sldNum" sz="quarter" idx="12"/>
          </p:nvPr>
        </p:nvSpPr>
        <p:spPr>
          <a:ln/>
        </p:spPr>
        <p:txBody>
          <a:bodyPr/>
          <a:lstStyle>
            <a:lvl1pPr>
              <a:defRPr/>
            </a:lvl1pPr>
          </a:lstStyle>
          <a:p>
            <a:fld id="{3E5229CC-97D6-B345-B6B7-3F1FB16202F2}" type="slidenum">
              <a:rPr lang="en-US" altLang="en-US"/>
              <a:pPr/>
              <a:t>‹#›</a:t>
            </a:fld>
            <a:endParaRPr lang="en-US" altLang="en-US" sz="1200"/>
          </a:p>
        </p:txBody>
      </p:sp>
    </p:spTree>
    <p:extLst>
      <p:ext uri="{BB962C8B-B14F-4D97-AF65-F5344CB8AC3E}">
        <p14:creationId xmlns:p14="http://schemas.microsoft.com/office/powerpoint/2010/main" val="77838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6B4CCAC-9B80-86E6-9516-ABA81882ED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4005CE-50F8-C9C8-372F-B89D3E5AF3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9B978B-AC0C-C621-8537-D889657A6099}"/>
              </a:ext>
            </a:extLst>
          </p:cNvPr>
          <p:cNvSpPr>
            <a:spLocks noGrp="1" noChangeArrowheads="1"/>
          </p:cNvSpPr>
          <p:nvPr>
            <p:ph type="sldNum" sz="quarter" idx="12"/>
          </p:nvPr>
        </p:nvSpPr>
        <p:spPr>
          <a:ln/>
        </p:spPr>
        <p:txBody>
          <a:bodyPr/>
          <a:lstStyle>
            <a:lvl1pPr>
              <a:defRPr/>
            </a:lvl1pPr>
          </a:lstStyle>
          <a:p>
            <a:fld id="{AAFBFBC1-13C3-9E4A-922E-D102EE8341DF}" type="slidenum">
              <a:rPr lang="en-US" altLang="en-US"/>
              <a:pPr/>
              <a:t>‹#›</a:t>
            </a:fld>
            <a:endParaRPr lang="en-US" altLang="en-US" sz="1200"/>
          </a:p>
        </p:txBody>
      </p:sp>
    </p:spTree>
    <p:extLst>
      <p:ext uri="{BB962C8B-B14F-4D97-AF65-F5344CB8AC3E}">
        <p14:creationId xmlns:p14="http://schemas.microsoft.com/office/powerpoint/2010/main" val="161568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5032AE1-5258-EC73-E2F5-B160ACD561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98FE09-DAB2-1F19-3F63-9F4C634993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E87AF0-874F-C7B1-C2A2-68C71C9EA618}"/>
              </a:ext>
            </a:extLst>
          </p:cNvPr>
          <p:cNvSpPr>
            <a:spLocks noGrp="1" noChangeArrowheads="1"/>
          </p:cNvSpPr>
          <p:nvPr>
            <p:ph type="sldNum" sz="quarter" idx="12"/>
          </p:nvPr>
        </p:nvSpPr>
        <p:spPr>
          <a:ln/>
        </p:spPr>
        <p:txBody>
          <a:bodyPr/>
          <a:lstStyle>
            <a:lvl1pPr>
              <a:defRPr/>
            </a:lvl1pPr>
          </a:lstStyle>
          <a:p>
            <a:fld id="{64DB00BE-7E54-9746-8338-5A595D2BD7F3}" type="slidenum">
              <a:rPr lang="en-US" altLang="en-US"/>
              <a:pPr/>
              <a:t>‹#›</a:t>
            </a:fld>
            <a:endParaRPr lang="en-US" altLang="en-US" sz="1200"/>
          </a:p>
        </p:txBody>
      </p:sp>
    </p:spTree>
    <p:extLst>
      <p:ext uri="{BB962C8B-B14F-4D97-AF65-F5344CB8AC3E}">
        <p14:creationId xmlns:p14="http://schemas.microsoft.com/office/powerpoint/2010/main" val="37348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96686763-0062-6BE2-1424-B1595C7BBC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9817D6-FA91-DA4C-B63A-92084E2CD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34367B-418C-1AB6-0243-423D6CD7829B}"/>
              </a:ext>
            </a:extLst>
          </p:cNvPr>
          <p:cNvSpPr>
            <a:spLocks noGrp="1" noChangeArrowheads="1"/>
          </p:cNvSpPr>
          <p:nvPr>
            <p:ph type="sldNum" sz="quarter" idx="12"/>
          </p:nvPr>
        </p:nvSpPr>
        <p:spPr>
          <a:ln/>
        </p:spPr>
        <p:txBody>
          <a:bodyPr/>
          <a:lstStyle>
            <a:lvl1pPr>
              <a:defRPr/>
            </a:lvl1pPr>
          </a:lstStyle>
          <a:p>
            <a:fld id="{CCED7506-DCC7-314B-8094-F571FD17C97E}" type="slidenum">
              <a:rPr lang="en-US" altLang="en-US"/>
              <a:pPr/>
              <a:t>‹#›</a:t>
            </a:fld>
            <a:endParaRPr lang="en-US" altLang="en-US" sz="1200"/>
          </a:p>
        </p:txBody>
      </p:sp>
    </p:spTree>
    <p:extLst>
      <p:ext uri="{BB962C8B-B14F-4D97-AF65-F5344CB8AC3E}">
        <p14:creationId xmlns:p14="http://schemas.microsoft.com/office/powerpoint/2010/main" val="131510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4F24A830-507A-76B0-A58D-CCADCD7C38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A4BEED6-32DF-ACA8-9027-79B2A4EA57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A80D016-606C-317A-7FAB-F5571369133A}"/>
              </a:ext>
            </a:extLst>
          </p:cNvPr>
          <p:cNvSpPr>
            <a:spLocks noGrp="1" noChangeArrowheads="1"/>
          </p:cNvSpPr>
          <p:nvPr>
            <p:ph type="sldNum" sz="quarter" idx="12"/>
          </p:nvPr>
        </p:nvSpPr>
        <p:spPr>
          <a:ln/>
        </p:spPr>
        <p:txBody>
          <a:bodyPr/>
          <a:lstStyle>
            <a:lvl1pPr>
              <a:defRPr/>
            </a:lvl1pPr>
          </a:lstStyle>
          <a:p>
            <a:fld id="{32CE9DF8-9E4F-9746-8993-E90256DA19F4}" type="slidenum">
              <a:rPr lang="en-US" altLang="en-US"/>
              <a:pPr/>
              <a:t>‹#›</a:t>
            </a:fld>
            <a:endParaRPr lang="en-US" altLang="en-US" sz="1200"/>
          </a:p>
        </p:txBody>
      </p:sp>
    </p:spTree>
    <p:extLst>
      <p:ext uri="{BB962C8B-B14F-4D97-AF65-F5344CB8AC3E}">
        <p14:creationId xmlns:p14="http://schemas.microsoft.com/office/powerpoint/2010/main" val="71826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EEA290-58C2-25AF-8308-F7E296F221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4DA61A0-BD7B-2831-0BF7-29C130C1E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E4A4DC-EB01-494B-5B96-30F2568683E4}"/>
              </a:ext>
            </a:extLst>
          </p:cNvPr>
          <p:cNvSpPr>
            <a:spLocks noGrp="1" noChangeArrowheads="1"/>
          </p:cNvSpPr>
          <p:nvPr>
            <p:ph type="sldNum" sz="quarter" idx="12"/>
          </p:nvPr>
        </p:nvSpPr>
        <p:spPr>
          <a:ln/>
        </p:spPr>
        <p:txBody>
          <a:bodyPr/>
          <a:lstStyle>
            <a:lvl1pPr>
              <a:defRPr/>
            </a:lvl1pPr>
          </a:lstStyle>
          <a:p>
            <a:fld id="{39A7CC19-CD8A-8947-BCA9-39E2711D18DF}" type="slidenum">
              <a:rPr lang="en-US" altLang="en-US"/>
              <a:pPr/>
              <a:t>‹#›</a:t>
            </a:fld>
            <a:endParaRPr lang="en-US" altLang="en-US" sz="1200"/>
          </a:p>
        </p:txBody>
      </p:sp>
    </p:spTree>
    <p:extLst>
      <p:ext uri="{BB962C8B-B14F-4D97-AF65-F5344CB8AC3E}">
        <p14:creationId xmlns:p14="http://schemas.microsoft.com/office/powerpoint/2010/main" val="468474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36F3FC-E19A-4B21-590A-DC71A06B41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B785D1-FBAC-DEBC-69B0-E094512B9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A9FE64-B6F1-48E5-4B9F-C9C1BEC03FAC}"/>
              </a:ext>
            </a:extLst>
          </p:cNvPr>
          <p:cNvSpPr>
            <a:spLocks noGrp="1" noChangeArrowheads="1"/>
          </p:cNvSpPr>
          <p:nvPr>
            <p:ph type="sldNum" sz="quarter" idx="12"/>
          </p:nvPr>
        </p:nvSpPr>
        <p:spPr>
          <a:ln/>
        </p:spPr>
        <p:txBody>
          <a:bodyPr/>
          <a:lstStyle>
            <a:lvl1pPr>
              <a:defRPr/>
            </a:lvl1pPr>
          </a:lstStyle>
          <a:p>
            <a:fld id="{C67DD387-D0CF-804E-8F3B-5A56678AAF40}" type="slidenum">
              <a:rPr lang="en-US" altLang="en-US"/>
              <a:pPr/>
              <a:t>‹#›</a:t>
            </a:fld>
            <a:endParaRPr lang="en-US" altLang="en-US" sz="1200"/>
          </a:p>
        </p:txBody>
      </p:sp>
    </p:spTree>
    <p:extLst>
      <p:ext uri="{BB962C8B-B14F-4D97-AF65-F5344CB8AC3E}">
        <p14:creationId xmlns:p14="http://schemas.microsoft.com/office/powerpoint/2010/main" val="4100295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B68299-25F9-6DEF-672F-94E1A90A6F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31DE43-90A5-17C2-34A0-231264FBC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90D6F-BC41-29D3-6920-D42D8179D9AB}"/>
              </a:ext>
            </a:extLst>
          </p:cNvPr>
          <p:cNvSpPr>
            <a:spLocks noGrp="1" noChangeArrowheads="1"/>
          </p:cNvSpPr>
          <p:nvPr>
            <p:ph type="sldNum" sz="quarter" idx="12"/>
          </p:nvPr>
        </p:nvSpPr>
        <p:spPr>
          <a:ln/>
        </p:spPr>
        <p:txBody>
          <a:bodyPr/>
          <a:lstStyle>
            <a:lvl1pPr>
              <a:defRPr/>
            </a:lvl1pPr>
          </a:lstStyle>
          <a:p>
            <a:fld id="{7786BB9C-D85A-DC43-BE33-7C0554A7EC96}" type="slidenum">
              <a:rPr lang="en-US" altLang="en-US"/>
              <a:pPr/>
              <a:t>‹#›</a:t>
            </a:fld>
            <a:endParaRPr lang="en-US" altLang="en-US" sz="1200"/>
          </a:p>
        </p:txBody>
      </p:sp>
    </p:spTree>
    <p:extLst>
      <p:ext uri="{BB962C8B-B14F-4D97-AF65-F5344CB8AC3E}">
        <p14:creationId xmlns:p14="http://schemas.microsoft.com/office/powerpoint/2010/main" val="104767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8B9784-504D-ABBC-1505-DC7C7A8BD8D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A72F16-F00E-5CB8-029B-03A6BFB13B95}"/>
              </a:ext>
            </a:extLst>
          </p:cNvPr>
          <p:cNvSpPr>
            <a:spLocks noGrp="1" noChangeAspect="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2276" name="Rectangle 4">
            <a:extLst>
              <a:ext uri="{FF2B5EF4-FFF2-40B4-BE49-F238E27FC236}">
                <a16:creationId xmlns:a16="http://schemas.microsoft.com/office/drawing/2014/main" id="{EC4D7D4F-52CC-94C7-00ED-AB8DDAAE4ECA}"/>
              </a:ext>
            </a:extLst>
          </p:cNvPr>
          <p:cNvSpPr>
            <a:spLocks noGrp="1" noChangeArrowheads="1"/>
          </p:cNvSpPr>
          <p:nvPr>
            <p:ph type="dt" sz="half" idx="2"/>
          </p:nvPr>
        </p:nvSpPr>
        <p:spPr bwMode="auto">
          <a:xfrm>
            <a:off x="4724400" y="6400800"/>
            <a:ext cx="1555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a:latin typeface="+mn-lt"/>
                <a:ea typeface="+mn-ea"/>
                <a:cs typeface="+mn-cs"/>
              </a:defRPr>
            </a:lvl1pPr>
          </a:lstStyle>
          <a:p>
            <a:pPr>
              <a:defRPr/>
            </a:pPr>
            <a:endParaRPr lang="en-US"/>
          </a:p>
        </p:txBody>
      </p:sp>
      <p:sp>
        <p:nvSpPr>
          <p:cNvPr id="182277" name="Rectangle 5">
            <a:extLst>
              <a:ext uri="{FF2B5EF4-FFF2-40B4-BE49-F238E27FC236}">
                <a16:creationId xmlns:a16="http://schemas.microsoft.com/office/drawing/2014/main" id="{864D5281-A844-A309-03BE-44392CAA2E44}"/>
              </a:ext>
            </a:extLst>
          </p:cNvPr>
          <p:cNvSpPr>
            <a:spLocks noGrp="1" noChangeArrowheads="1"/>
          </p:cNvSpPr>
          <p:nvPr>
            <p:ph type="ftr" sz="quarter" idx="3"/>
          </p:nvPr>
        </p:nvSpPr>
        <p:spPr bwMode="auto">
          <a:xfrm>
            <a:off x="1295400" y="6248400"/>
            <a:ext cx="339566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a:latin typeface="+mn-lt"/>
                <a:ea typeface="+mn-ea"/>
                <a:cs typeface="+mn-cs"/>
              </a:defRPr>
            </a:lvl1pPr>
          </a:lstStyle>
          <a:p>
            <a:pPr>
              <a:defRPr/>
            </a:pPr>
            <a:endParaRPr lang="en-US"/>
          </a:p>
        </p:txBody>
      </p:sp>
      <p:sp>
        <p:nvSpPr>
          <p:cNvPr id="182278" name="Rectangle 6">
            <a:extLst>
              <a:ext uri="{FF2B5EF4-FFF2-40B4-BE49-F238E27FC236}">
                <a16:creationId xmlns:a16="http://schemas.microsoft.com/office/drawing/2014/main" id="{46FCE4A8-71AF-B143-5B32-9F95A66C9931}"/>
              </a:ext>
            </a:extLst>
          </p:cNvPr>
          <p:cNvSpPr>
            <a:spLocks noGrp="1" noChangeArrowheads="1"/>
          </p:cNvSpPr>
          <p:nvPr>
            <p:ph type="sldNum" sz="quarter" idx="4"/>
          </p:nvPr>
        </p:nvSpPr>
        <p:spPr bwMode="auto">
          <a:xfrm>
            <a:off x="677863" y="6248400"/>
            <a:ext cx="588962"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a:latin typeface="Georgia" panose="02040502050405020303" pitchFamily="18" charset="0"/>
              </a:defRPr>
            </a:lvl1pPr>
          </a:lstStyle>
          <a:p>
            <a:fld id="{BC5E4CA1-208A-444D-A868-64BF889DFCC7}" type="slidenum">
              <a:rPr lang="en-US" altLang="en-US"/>
              <a:pPr/>
              <a:t>‹#›</a:t>
            </a:fld>
            <a:endParaRPr lang="en-US" altLang="en-US" sz="1200"/>
          </a:p>
        </p:txBody>
      </p:sp>
      <p:pic>
        <p:nvPicPr>
          <p:cNvPr id="1031" name="Picture 7" descr="Goldsmiths_250">
            <a:extLst>
              <a:ext uri="{FF2B5EF4-FFF2-40B4-BE49-F238E27FC236}">
                <a16:creationId xmlns:a16="http://schemas.microsoft.com/office/drawing/2014/main" id="{E7E3E140-0C29-72F8-92BC-27C8A04FD6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0400" y="6323013"/>
            <a:ext cx="1457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l" rtl="0" eaLnBrk="0" fontAlgn="base" hangingPunct="0">
        <a:spcBef>
          <a:spcPct val="0"/>
        </a:spcBef>
        <a:spcAft>
          <a:spcPct val="0"/>
        </a:spcAft>
        <a:defRPr sz="6000">
          <a:solidFill>
            <a:srgbClr val="998146"/>
          </a:solidFill>
          <a:latin typeface="+mj-lt"/>
          <a:ea typeface="MS PGothic" pitchFamily="34" charset="-128"/>
          <a:cs typeface="ＭＳ Ｐゴシック" charset="0"/>
        </a:defRPr>
      </a:lvl1pPr>
      <a:lvl2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2pPr>
      <a:lvl3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3pPr>
      <a:lvl4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4pPr>
      <a:lvl5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5pPr>
      <a:lvl6pPr marL="457200" algn="l" rtl="0" fontAlgn="base">
        <a:spcBef>
          <a:spcPct val="0"/>
        </a:spcBef>
        <a:spcAft>
          <a:spcPct val="0"/>
        </a:spcAft>
        <a:defRPr sz="6000">
          <a:solidFill>
            <a:srgbClr val="998146"/>
          </a:solidFill>
          <a:latin typeface="Georgia" pitchFamily="8" charset="0"/>
        </a:defRPr>
      </a:lvl6pPr>
      <a:lvl7pPr marL="914400" algn="l" rtl="0" fontAlgn="base">
        <a:spcBef>
          <a:spcPct val="0"/>
        </a:spcBef>
        <a:spcAft>
          <a:spcPct val="0"/>
        </a:spcAft>
        <a:defRPr sz="6000">
          <a:solidFill>
            <a:srgbClr val="998146"/>
          </a:solidFill>
          <a:latin typeface="Georgia" pitchFamily="8" charset="0"/>
        </a:defRPr>
      </a:lvl7pPr>
      <a:lvl8pPr marL="1371600" algn="l" rtl="0" fontAlgn="base">
        <a:spcBef>
          <a:spcPct val="0"/>
        </a:spcBef>
        <a:spcAft>
          <a:spcPct val="0"/>
        </a:spcAft>
        <a:defRPr sz="6000">
          <a:solidFill>
            <a:srgbClr val="998146"/>
          </a:solidFill>
          <a:latin typeface="Georgia" pitchFamily="8" charset="0"/>
        </a:defRPr>
      </a:lvl8pPr>
      <a:lvl9pPr marL="1828800" algn="l" rtl="0" fontAlgn="base">
        <a:spcBef>
          <a:spcPct val="0"/>
        </a:spcBef>
        <a:spcAft>
          <a:spcPct val="0"/>
        </a:spcAft>
        <a:defRPr sz="6000">
          <a:solidFill>
            <a:srgbClr val="998146"/>
          </a:solidFill>
          <a:latin typeface="Georgia" pitchFamily="8" charset="0"/>
        </a:defRPr>
      </a:lvl9pPr>
    </p:titleStyle>
    <p:bodyStyle>
      <a:lvl1pPr marL="342900" indent="-342900" algn="l" rtl="0" eaLnBrk="0" fontAlgn="base" hangingPunct="0">
        <a:spcBef>
          <a:spcPct val="20000"/>
        </a:spcBef>
        <a:spcAft>
          <a:spcPct val="0"/>
        </a:spcAft>
        <a:buClr>
          <a:srgbClr val="998146"/>
        </a:buClr>
        <a:buChar char="–"/>
        <a:defRPr sz="40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998146"/>
        </a:buClr>
        <a:buChar char="–"/>
        <a:defRPr sz="40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998146"/>
        </a:buClr>
        <a:buChar char="–"/>
        <a:defRPr sz="4000" i="1">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998146"/>
        </a:buClr>
        <a:buChar char="–"/>
        <a:defRPr sz="4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998146"/>
        </a:buClr>
        <a:buChar char="–"/>
        <a:defRPr sz="4000" i="1">
          <a:solidFill>
            <a:schemeClr val="tx1"/>
          </a:solidFill>
          <a:latin typeface="+mn-lt"/>
          <a:ea typeface="MS PGothic" pitchFamily="34" charset="-128"/>
        </a:defRPr>
      </a:lvl5pPr>
      <a:lvl6pPr marL="2514600" indent="-228600" algn="l" rtl="0" fontAlgn="base">
        <a:spcBef>
          <a:spcPct val="20000"/>
        </a:spcBef>
        <a:spcAft>
          <a:spcPct val="0"/>
        </a:spcAft>
        <a:buClr>
          <a:srgbClr val="998146"/>
        </a:buClr>
        <a:buChar char="–"/>
        <a:defRPr sz="4000" i="1">
          <a:solidFill>
            <a:schemeClr val="tx1"/>
          </a:solidFill>
          <a:latin typeface="+mn-lt"/>
        </a:defRPr>
      </a:lvl6pPr>
      <a:lvl7pPr marL="2971800" indent="-228600" algn="l" rtl="0" fontAlgn="base">
        <a:spcBef>
          <a:spcPct val="20000"/>
        </a:spcBef>
        <a:spcAft>
          <a:spcPct val="0"/>
        </a:spcAft>
        <a:buClr>
          <a:srgbClr val="998146"/>
        </a:buClr>
        <a:buChar char="–"/>
        <a:defRPr sz="4000" i="1">
          <a:solidFill>
            <a:schemeClr val="tx1"/>
          </a:solidFill>
          <a:latin typeface="+mn-lt"/>
        </a:defRPr>
      </a:lvl7pPr>
      <a:lvl8pPr marL="3429000" indent="-228600" algn="l" rtl="0" fontAlgn="base">
        <a:spcBef>
          <a:spcPct val="20000"/>
        </a:spcBef>
        <a:spcAft>
          <a:spcPct val="0"/>
        </a:spcAft>
        <a:buClr>
          <a:srgbClr val="998146"/>
        </a:buClr>
        <a:buChar char="–"/>
        <a:defRPr sz="4000" i="1">
          <a:solidFill>
            <a:schemeClr val="tx1"/>
          </a:solidFill>
          <a:latin typeface="+mn-lt"/>
        </a:defRPr>
      </a:lvl8pPr>
      <a:lvl9pPr marL="3886200" indent="-228600" algn="l" rtl="0" fontAlgn="base">
        <a:spcBef>
          <a:spcPct val="20000"/>
        </a:spcBef>
        <a:spcAft>
          <a:spcPct val="0"/>
        </a:spcAft>
        <a:buClr>
          <a:srgbClr val="998146"/>
        </a:buClr>
        <a:buChar char="–"/>
        <a:defRPr sz="4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a.hoque@gold.ac.u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gold.ac.uk/news/a-very-british-histor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50254517-9DE8-89D1-F04B-06343370F31D}"/>
              </a:ext>
            </a:extLst>
          </p:cNvPr>
          <p:cNvSpPr>
            <a:spLocks noGrp="1"/>
          </p:cNvSpPr>
          <p:nvPr>
            <p:ph type="title"/>
          </p:nvPr>
        </p:nvSpPr>
        <p:spPr/>
        <p:txBody>
          <a:bodyPr/>
          <a:lstStyle/>
          <a:p>
            <a:endParaRPr lang="en-GB" altLang="en-US"/>
          </a:p>
        </p:txBody>
      </p:sp>
      <p:sp>
        <p:nvSpPr>
          <p:cNvPr id="2051" name="Slide Number Placeholder 3">
            <a:extLst>
              <a:ext uri="{FF2B5EF4-FFF2-40B4-BE49-F238E27FC236}">
                <a16:creationId xmlns:a16="http://schemas.microsoft.com/office/drawing/2014/main" id="{F52AD086-AD53-7B83-95E5-839A4BC4B1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6B9E4E6D-0BED-8D45-BE28-77C9146F240C}" type="slidenum">
              <a:rPr lang="en-US" altLang="en-US" sz="900"/>
              <a:pPr>
                <a:spcBef>
                  <a:spcPct val="0"/>
                </a:spcBef>
                <a:buClrTx/>
                <a:buFontTx/>
                <a:buNone/>
              </a:pPr>
              <a:t>1</a:t>
            </a:fld>
            <a:endParaRPr lang="en-US" altLang="en-US" sz="1200"/>
          </a:p>
        </p:txBody>
      </p:sp>
      <p:pic>
        <p:nvPicPr>
          <p:cNvPr id="2052" name="Picture 2" descr="C:\Users\TEST\Desktop\my documents\Aminul photos\Image Bagir Ghat.jpg">
            <a:extLst>
              <a:ext uri="{FF2B5EF4-FFF2-40B4-BE49-F238E27FC236}">
                <a16:creationId xmlns:a16="http://schemas.microsoft.com/office/drawing/2014/main" id="{123F1F01-D47E-890C-48A9-0E9BF1FCD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432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a:extLst>
              <a:ext uri="{FF2B5EF4-FFF2-40B4-BE49-F238E27FC236}">
                <a16:creationId xmlns:a16="http://schemas.microsoft.com/office/drawing/2014/main" id="{CE9271FF-EDB9-6CDE-4F9C-1CAB552F74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636838"/>
            <a:ext cx="3143250" cy="17573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9">
            <a:extLst>
              <a:ext uri="{FF2B5EF4-FFF2-40B4-BE49-F238E27FC236}">
                <a16:creationId xmlns:a16="http://schemas.microsoft.com/office/drawing/2014/main" id="{4DB2F2B7-D816-3413-94F6-AB9E1AFCE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2636838"/>
            <a:ext cx="28575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10">
            <a:extLst>
              <a:ext uri="{FF2B5EF4-FFF2-40B4-BE49-F238E27FC236}">
                <a16:creationId xmlns:a16="http://schemas.microsoft.com/office/drawing/2014/main" id="{C557AD7E-E7FA-D459-1A37-13C6D66D0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94200"/>
            <a:ext cx="314325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11">
            <a:extLst>
              <a:ext uri="{FF2B5EF4-FFF2-40B4-BE49-F238E27FC236}">
                <a16:creationId xmlns:a16="http://schemas.microsoft.com/office/drawing/2014/main" id="{74EA1E22-9EA0-BC20-7494-435E399BB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4398963"/>
            <a:ext cx="2624138"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12">
            <a:extLst>
              <a:ext uri="{FF2B5EF4-FFF2-40B4-BE49-F238E27FC236}">
                <a16:creationId xmlns:a16="http://schemas.microsoft.com/office/drawing/2014/main" id="{9213126A-3956-EFC9-F754-0451AE831D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7388" y="4398963"/>
            <a:ext cx="3376612"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3">
            <a:extLst>
              <a:ext uri="{FF2B5EF4-FFF2-40B4-BE49-F238E27FC236}">
                <a16:creationId xmlns:a16="http://schemas.microsoft.com/office/drawing/2014/main" id="{A5452DEB-1938-3CDD-94FE-D5EEEE655B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0"/>
            <a:ext cx="6000750"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Box 1">
            <a:extLst>
              <a:ext uri="{FF2B5EF4-FFF2-40B4-BE49-F238E27FC236}">
                <a16:creationId xmlns:a16="http://schemas.microsoft.com/office/drawing/2014/main" id="{E9E4C438-BA74-03A3-4875-ED8E020F446A}"/>
              </a:ext>
            </a:extLst>
          </p:cNvPr>
          <p:cNvSpPr txBox="1">
            <a:spLocks noChangeArrowheads="1"/>
          </p:cNvSpPr>
          <p:nvPr/>
        </p:nvSpPr>
        <p:spPr bwMode="auto">
          <a:xfrm>
            <a:off x="6000750" y="3284538"/>
            <a:ext cx="2949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3200" b="1">
                <a:latin typeface="Times" charset="0"/>
              </a:rPr>
              <a:t>Aminul Hoque</a:t>
            </a:r>
          </a:p>
          <a:p>
            <a:pPr>
              <a:spcBef>
                <a:spcPct val="0"/>
              </a:spcBef>
              <a:buClrTx/>
              <a:buFontTx/>
              <a:buNone/>
            </a:pPr>
            <a:r>
              <a:rPr lang="en-GB" altLang="en-US" sz="3200" b="1">
                <a:latin typeface="Times" charset="0"/>
              </a:rPr>
              <a:t>@BrIslam2015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D759E38-BDD0-5070-C75C-6D91BCBA1AE7}"/>
              </a:ext>
            </a:extLst>
          </p:cNvPr>
          <p:cNvSpPr>
            <a:spLocks noGrp="1"/>
          </p:cNvSpPr>
          <p:nvPr>
            <p:ph type="title"/>
          </p:nvPr>
        </p:nvSpPr>
        <p:spPr/>
        <p:txBody>
          <a:bodyPr/>
          <a:lstStyle/>
          <a:p>
            <a:endParaRPr lang="en-GB" altLang="en-US"/>
          </a:p>
        </p:txBody>
      </p:sp>
      <p:sp>
        <p:nvSpPr>
          <p:cNvPr id="11267" name="Slide Number Placeholder 3">
            <a:extLst>
              <a:ext uri="{FF2B5EF4-FFF2-40B4-BE49-F238E27FC236}">
                <a16:creationId xmlns:a16="http://schemas.microsoft.com/office/drawing/2014/main" id="{047AF797-88D0-938C-22F8-AAAAA240E2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AEBDB1AD-79BD-9C45-AB14-F313E4FF98E3}" type="slidenum">
              <a:rPr lang="en-US" altLang="en-US" sz="900"/>
              <a:pPr>
                <a:spcBef>
                  <a:spcPct val="0"/>
                </a:spcBef>
                <a:buClrTx/>
                <a:buFontTx/>
                <a:buNone/>
              </a:pPr>
              <a:t>10</a:t>
            </a:fld>
            <a:endParaRPr lang="en-US" altLang="en-US" sz="1200"/>
          </a:p>
        </p:txBody>
      </p:sp>
      <p:pic>
        <p:nvPicPr>
          <p:cNvPr id="11268" name="Picture 2">
            <a:extLst>
              <a:ext uri="{FF2B5EF4-FFF2-40B4-BE49-F238E27FC236}">
                <a16:creationId xmlns:a16="http://schemas.microsoft.com/office/drawing/2014/main" id="{0F9B051D-01D5-11F0-8259-DC513B19E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28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a:extLst>
              <a:ext uri="{FF2B5EF4-FFF2-40B4-BE49-F238E27FC236}">
                <a16:creationId xmlns:a16="http://schemas.microsoft.com/office/drawing/2014/main" id="{E477E7CD-2F6D-D7E6-5FB9-9966F3E3D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05175"/>
            <a:ext cx="4562475" cy="357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a:extLst>
              <a:ext uri="{FF2B5EF4-FFF2-40B4-BE49-F238E27FC236}">
                <a16:creationId xmlns:a16="http://schemas.microsoft.com/office/drawing/2014/main" id="{7C02FF16-1925-7C71-00C5-36590C6D4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62475" cy="3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8">
            <a:extLst>
              <a:ext uri="{FF2B5EF4-FFF2-40B4-BE49-F238E27FC236}">
                <a16:creationId xmlns:a16="http://schemas.microsoft.com/office/drawing/2014/main" id="{C33976A8-B05E-3724-48A4-F8630C852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3284538"/>
            <a:ext cx="4564062" cy="357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2" name="TextBox 4">
            <a:extLst>
              <a:ext uri="{FF2B5EF4-FFF2-40B4-BE49-F238E27FC236}">
                <a16:creationId xmlns:a16="http://schemas.microsoft.com/office/drawing/2014/main" id="{20ED1630-4900-ADA2-5034-6C3CE870C161}"/>
              </a:ext>
            </a:extLst>
          </p:cNvPr>
          <p:cNvSpPr txBox="1">
            <a:spLocks noChangeArrowheads="1"/>
          </p:cNvSpPr>
          <p:nvPr/>
        </p:nvSpPr>
        <p:spPr bwMode="auto">
          <a:xfrm>
            <a:off x="1908175" y="1117600"/>
            <a:ext cx="56880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b="1">
                <a:solidFill>
                  <a:srgbClr val="FFFF00"/>
                </a:solidFill>
                <a:latin typeface="Times" charset="0"/>
              </a:rPr>
              <a:t>Poverty</a:t>
            </a:r>
          </a:p>
          <a:p>
            <a:pPr>
              <a:spcBef>
                <a:spcPct val="0"/>
              </a:spcBef>
              <a:buClrTx/>
              <a:buFontTx/>
              <a:buNone/>
            </a:pPr>
            <a:endParaRPr lang="en-GB" altLang="en-US" b="1">
              <a:solidFill>
                <a:srgbClr val="FFFF00"/>
              </a:solidFill>
              <a:latin typeface="Times" charset="0"/>
            </a:endParaRPr>
          </a:p>
          <a:p>
            <a:pPr>
              <a:spcBef>
                <a:spcPct val="0"/>
              </a:spcBef>
              <a:buClrTx/>
              <a:buFontTx/>
              <a:buNone/>
            </a:pPr>
            <a:r>
              <a:rPr lang="en-GB" altLang="en-US" b="1">
                <a:solidFill>
                  <a:srgbClr val="FFFF00"/>
                </a:solidFill>
                <a:latin typeface="Times" charset="0"/>
              </a:rPr>
              <a:t>Deprivation</a:t>
            </a:r>
          </a:p>
          <a:p>
            <a:pPr>
              <a:spcBef>
                <a:spcPct val="0"/>
              </a:spcBef>
              <a:buClrTx/>
              <a:buFontTx/>
              <a:buNone/>
            </a:pPr>
            <a:endParaRPr lang="en-GB" altLang="en-US" b="1">
              <a:solidFill>
                <a:srgbClr val="FFFF00"/>
              </a:solidFill>
              <a:latin typeface="Times" charset="0"/>
            </a:endParaRPr>
          </a:p>
          <a:p>
            <a:pPr>
              <a:spcBef>
                <a:spcPct val="0"/>
              </a:spcBef>
              <a:buClrTx/>
              <a:buFontTx/>
              <a:buNone/>
            </a:pPr>
            <a:r>
              <a:rPr lang="en-GB" altLang="en-US" b="1">
                <a:solidFill>
                  <a:srgbClr val="FFFF00"/>
                </a:solidFill>
                <a:latin typeface="Times" charset="0"/>
              </a:rPr>
              <a:t>Disadvantage</a:t>
            </a:r>
          </a:p>
          <a:p>
            <a:pPr>
              <a:spcBef>
                <a:spcPct val="0"/>
              </a:spcBef>
              <a:buClrTx/>
              <a:buFontTx/>
              <a:buNone/>
            </a:pPr>
            <a:endParaRPr lang="en-GB" altLang="en-US" b="1">
              <a:solidFill>
                <a:srgbClr val="FFFF00"/>
              </a:solidFill>
              <a:latin typeface="Times" charset="0"/>
            </a:endParaRPr>
          </a:p>
          <a:p>
            <a:pPr>
              <a:spcBef>
                <a:spcPct val="0"/>
              </a:spcBef>
              <a:buClrTx/>
              <a:buFontTx/>
              <a:buNone/>
            </a:pPr>
            <a:r>
              <a:rPr lang="en-GB" altLang="en-US" b="1">
                <a:solidFill>
                  <a:srgbClr val="FFFF00"/>
                </a:solidFill>
                <a:latin typeface="Times" charset="0"/>
              </a:rPr>
              <a:t>Inequality</a:t>
            </a:r>
          </a:p>
          <a:p>
            <a:pPr>
              <a:spcBef>
                <a:spcPct val="0"/>
              </a:spcBef>
              <a:buClrTx/>
              <a:buFontTx/>
              <a:buNone/>
            </a:pPr>
            <a:endParaRPr lang="en-GB" altLang="en-US" b="1">
              <a:solidFill>
                <a:srgbClr val="FFFF00"/>
              </a:solidFill>
              <a:latin typeface="Times" charset="0"/>
            </a:endParaRPr>
          </a:p>
          <a:p>
            <a:pPr>
              <a:spcBef>
                <a:spcPct val="0"/>
              </a:spcBef>
              <a:buClrTx/>
              <a:buFontTx/>
              <a:buNone/>
            </a:pPr>
            <a:r>
              <a:rPr lang="en-GB" altLang="en-US" b="1">
                <a:solidFill>
                  <a:srgbClr val="FFFF00"/>
                </a:solidFill>
                <a:latin typeface="Times" charset="0"/>
              </a:rPr>
              <a:t>Destitution</a:t>
            </a:r>
          </a:p>
        </p:txBody>
      </p:sp>
      <p:sp>
        <p:nvSpPr>
          <p:cNvPr id="11273" name="Content Placeholder 1">
            <a:extLst>
              <a:ext uri="{FF2B5EF4-FFF2-40B4-BE49-F238E27FC236}">
                <a16:creationId xmlns:a16="http://schemas.microsoft.com/office/drawing/2014/main" id="{36B28B65-8D5B-AA9F-0FE2-FC58F3FF3B1D}"/>
              </a:ext>
            </a:extLst>
          </p:cNvPr>
          <p:cNvSpPr>
            <a:spLocks noGrp="1"/>
          </p:cNvSpPr>
          <p:nvPr>
            <p:ph idx="1"/>
          </p:nvPr>
        </p:nvSpPr>
        <p:spPr/>
        <p:txBody>
          <a:bodyPr/>
          <a:lstStyle/>
          <a:p>
            <a:endParaRPr lang="en-GB"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BA6EE66-5A7C-A4C3-0BCA-5A09D850857D}"/>
              </a:ext>
            </a:extLst>
          </p:cNvPr>
          <p:cNvSpPr>
            <a:spLocks noGrp="1"/>
          </p:cNvSpPr>
          <p:nvPr>
            <p:ph type="title"/>
          </p:nvPr>
        </p:nvSpPr>
        <p:spPr/>
        <p:txBody>
          <a:bodyPr/>
          <a:lstStyle/>
          <a:p>
            <a:endParaRPr lang="en-GB" altLang="en-US"/>
          </a:p>
        </p:txBody>
      </p:sp>
      <p:sp>
        <p:nvSpPr>
          <p:cNvPr id="12291" name="Slide Number Placeholder 3">
            <a:extLst>
              <a:ext uri="{FF2B5EF4-FFF2-40B4-BE49-F238E27FC236}">
                <a16:creationId xmlns:a16="http://schemas.microsoft.com/office/drawing/2014/main" id="{2176CFF2-CD58-40FD-3D46-D28698DF20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4FF92C28-EDEF-1748-A55C-71C50E1CE03C}" type="slidenum">
              <a:rPr lang="en-US" altLang="en-US" sz="900"/>
              <a:pPr>
                <a:spcBef>
                  <a:spcPct val="0"/>
                </a:spcBef>
                <a:buClrTx/>
                <a:buFontTx/>
                <a:buNone/>
              </a:pPr>
              <a:t>11</a:t>
            </a:fld>
            <a:endParaRPr lang="en-US" altLang="en-US" sz="1200"/>
          </a:p>
        </p:txBody>
      </p:sp>
      <p:pic>
        <p:nvPicPr>
          <p:cNvPr id="12292" name="Picture 2">
            <a:extLst>
              <a:ext uri="{FF2B5EF4-FFF2-40B4-BE49-F238E27FC236}">
                <a16:creationId xmlns:a16="http://schemas.microsoft.com/office/drawing/2014/main" id="{8F0E4530-4FEC-44F6-833A-B578CF63A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5000625"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6">
            <a:extLst>
              <a:ext uri="{FF2B5EF4-FFF2-40B4-BE49-F238E27FC236}">
                <a16:creationId xmlns:a16="http://schemas.microsoft.com/office/drawing/2014/main" id="{63A259C0-C78E-EC71-A5D7-2CBEE2270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644900"/>
            <a:ext cx="5029200"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7">
            <a:extLst>
              <a:ext uri="{FF2B5EF4-FFF2-40B4-BE49-F238E27FC236}">
                <a16:creationId xmlns:a16="http://schemas.microsoft.com/office/drawing/2014/main" id="{70BD3671-CF44-B78F-2A9D-26182BE5F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0"/>
            <a:ext cx="4140200"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8">
            <a:extLst>
              <a:ext uri="{FF2B5EF4-FFF2-40B4-BE49-F238E27FC236}">
                <a16:creationId xmlns:a16="http://schemas.microsoft.com/office/drawing/2014/main" id="{7FB9045B-1D77-55E7-5CB0-1905C60BA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644900"/>
            <a:ext cx="4140200"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6" name="TextBox 4">
            <a:extLst>
              <a:ext uri="{FF2B5EF4-FFF2-40B4-BE49-F238E27FC236}">
                <a16:creationId xmlns:a16="http://schemas.microsoft.com/office/drawing/2014/main" id="{90D6FD7C-A1BE-22FF-DBF1-A91946963DE0}"/>
              </a:ext>
            </a:extLst>
          </p:cNvPr>
          <p:cNvSpPr txBox="1">
            <a:spLocks noChangeArrowheads="1"/>
          </p:cNvSpPr>
          <p:nvPr/>
        </p:nvSpPr>
        <p:spPr bwMode="auto">
          <a:xfrm>
            <a:off x="2771775" y="1989138"/>
            <a:ext cx="37449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3200" b="1">
                <a:solidFill>
                  <a:srgbClr val="FFFF00"/>
                </a:solidFill>
                <a:latin typeface="Times" charset="0"/>
              </a:rPr>
              <a:t>Protest</a:t>
            </a:r>
          </a:p>
          <a:p>
            <a:pPr>
              <a:spcBef>
                <a:spcPct val="0"/>
              </a:spcBef>
              <a:buClrTx/>
              <a:buFontTx/>
              <a:buNone/>
            </a:pPr>
            <a:endParaRPr lang="en-GB" altLang="en-US" sz="3200" b="1">
              <a:solidFill>
                <a:srgbClr val="FFFF00"/>
              </a:solidFill>
              <a:latin typeface="Times" charset="0"/>
            </a:endParaRPr>
          </a:p>
          <a:p>
            <a:pPr>
              <a:spcBef>
                <a:spcPct val="0"/>
              </a:spcBef>
              <a:buClrTx/>
              <a:buFontTx/>
              <a:buNone/>
            </a:pPr>
            <a:r>
              <a:rPr lang="en-GB" altLang="en-US" sz="3200" b="1">
                <a:solidFill>
                  <a:srgbClr val="FFFF00"/>
                </a:solidFill>
                <a:latin typeface="Times" charset="0"/>
              </a:rPr>
              <a:t>Contest</a:t>
            </a:r>
          </a:p>
          <a:p>
            <a:pPr>
              <a:spcBef>
                <a:spcPct val="0"/>
              </a:spcBef>
              <a:buClrTx/>
              <a:buFontTx/>
              <a:buNone/>
            </a:pPr>
            <a:endParaRPr lang="en-GB" altLang="en-US" sz="3200" b="1">
              <a:solidFill>
                <a:srgbClr val="FFFF00"/>
              </a:solidFill>
              <a:latin typeface="Times" charset="0"/>
            </a:endParaRPr>
          </a:p>
          <a:p>
            <a:pPr>
              <a:spcBef>
                <a:spcPct val="0"/>
              </a:spcBef>
              <a:buClrTx/>
              <a:buFontTx/>
              <a:buNone/>
            </a:pPr>
            <a:r>
              <a:rPr lang="en-GB" altLang="en-US" sz="3200" b="1">
                <a:solidFill>
                  <a:srgbClr val="FFFF00"/>
                </a:solidFill>
                <a:latin typeface="Times" charset="0"/>
              </a:rPr>
              <a:t>Equality</a:t>
            </a:r>
          </a:p>
          <a:p>
            <a:pPr>
              <a:spcBef>
                <a:spcPct val="0"/>
              </a:spcBef>
              <a:buClrTx/>
              <a:buFontTx/>
              <a:buNone/>
            </a:pPr>
            <a:endParaRPr lang="en-GB" altLang="en-US" sz="3200" b="1">
              <a:solidFill>
                <a:srgbClr val="FFFF00"/>
              </a:solidFill>
              <a:latin typeface="Times" charset="0"/>
            </a:endParaRPr>
          </a:p>
          <a:p>
            <a:pPr>
              <a:spcBef>
                <a:spcPct val="0"/>
              </a:spcBef>
              <a:buClrTx/>
              <a:buFontTx/>
              <a:buNone/>
            </a:pPr>
            <a:r>
              <a:rPr lang="en-GB" altLang="en-US" sz="3200" b="1">
                <a:solidFill>
                  <a:srgbClr val="FFFF00"/>
                </a:solidFill>
                <a:latin typeface="Times" charset="0"/>
              </a:rPr>
              <a:t>Resistance</a:t>
            </a:r>
          </a:p>
          <a:p>
            <a:pPr>
              <a:spcBef>
                <a:spcPct val="0"/>
              </a:spcBef>
              <a:buClrTx/>
              <a:buFontTx/>
              <a:buNone/>
            </a:pPr>
            <a:endParaRPr lang="en-GB" altLang="en-US" sz="3200" b="1">
              <a:solidFill>
                <a:srgbClr val="FFFF00"/>
              </a:solidFill>
              <a:latin typeface="Times" charset="0"/>
            </a:endParaRPr>
          </a:p>
          <a:p>
            <a:pPr>
              <a:spcBef>
                <a:spcPct val="0"/>
              </a:spcBef>
              <a:buClrTx/>
              <a:buFontTx/>
              <a:buNone/>
            </a:pPr>
            <a:r>
              <a:rPr lang="en-GB" altLang="en-US" sz="3200" b="1">
                <a:solidFill>
                  <a:srgbClr val="FFFF00"/>
                </a:solidFill>
                <a:latin typeface="Times" charset="0"/>
              </a:rPr>
              <a:t>Recognition</a:t>
            </a:r>
          </a:p>
        </p:txBody>
      </p:sp>
      <p:sp>
        <p:nvSpPr>
          <p:cNvPr id="12297" name="Content Placeholder 1">
            <a:extLst>
              <a:ext uri="{FF2B5EF4-FFF2-40B4-BE49-F238E27FC236}">
                <a16:creationId xmlns:a16="http://schemas.microsoft.com/office/drawing/2014/main" id="{8C5933FE-681D-C4D5-9755-5569E593006E}"/>
              </a:ext>
            </a:extLst>
          </p:cNvPr>
          <p:cNvSpPr>
            <a:spLocks noGrp="1"/>
          </p:cNvSpPr>
          <p:nvPr>
            <p:ph idx="1"/>
          </p:nvPr>
        </p:nvSpPr>
        <p:spPr/>
        <p:txBody>
          <a:bodyPr/>
          <a:lstStyle/>
          <a:p>
            <a:endParaRPr lang="en-GB"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9106BAD-7221-F3BE-B25D-75AF1279CAC4}"/>
              </a:ext>
            </a:extLst>
          </p:cNvPr>
          <p:cNvSpPr>
            <a:spLocks noGrp="1"/>
          </p:cNvSpPr>
          <p:nvPr>
            <p:ph type="title"/>
          </p:nvPr>
        </p:nvSpPr>
        <p:spPr>
          <a:xfrm>
            <a:off x="685800" y="609600"/>
            <a:ext cx="7772400" cy="658813"/>
          </a:xfrm>
        </p:spPr>
        <p:txBody>
          <a:bodyPr/>
          <a:lstStyle/>
          <a:p>
            <a:r>
              <a:rPr lang="en-GB" altLang="en-US" sz="3600"/>
              <a:t>Why is this documentary important?</a:t>
            </a:r>
          </a:p>
        </p:txBody>
      </p:sp>
      <p:sp>
        <p:nvSpPr>
          <p:cNvPr id="3" name="Content Placeholder 2">
            <a:extLst>
              <a:ext uri="{FF2B5EF4-FFF2-40B4-BE49-F238E27FC236}">
                <a16:creationId xmlns:a16="http://schemas.microsoft.com/office/drawing/2014/main" id="{1D65B975-6D95-267A-580B-CCBE7628734B}"/>
              </a:ext>
            </a:extLst>
          </p:cNvPr>
          <p:cNvSpPr>
            <a:spLocks noGrp="1"/>
          </p:cNvSpPr>
          <p:nvPr>
            <p:ph idx="1"/>
          </p:nvPr>
        </p:nvSpPr>
        <p:spPr>
          <a:xfrm>
            <a:off x="685800" y="1268413"/>
            <a:ext cx="7772400" cy="4827587"/>
          </a:xfrm>
        </p:spPr>
        <p:txBody>
          <a:bodyPr/>
          <a:lstStyle/>
          <a:p>
            <a:r>
              <a:rPr lang="en-GB" altLang="en-US" sz="1600"/>
              <a:t>Is part of a wider BBC4 television series entitled </a:t>
            </a:r>
            <a:r>
              <a:rPr lang="en-GB" altLang="en-US" sz="1600" i="1"/>
              <a:t>A Very British History </a:t>
            </a:r>
            <a:r>
              <a:rPr lang="en-GB" altLang="en-US" sz="1600"/>
              <a:t>(#AVBH) and focuses on a variety of migrant communities (Jewish, Romany, Ugandan Indians, Vietnamese, Caribbean, Irish etc) who have settled in the UK</a:t>
            </a:r>
          </a:p>
          <a:p>
            <a:r>
              <a:rPr lang="en-GB" altLang="en-US" sz="1600"/>
              <a:t>Shed’s light and provides insight on how these communities have contributed positively to the wider socio-cultural scene of British life</a:t>
            </a:r>
          </a:p>
          <a:p>
            <a:r>
              <a:rPr lang="en-GB" altLang="en-US" sz="1600"/>
              <a:t>Uncovers invisible, often hidden narratives of underrepresented communities</a:t>
            </a:r>
          </a:p>
          <a:p>
            <a:r>
              <a:rPr lang="en-GB" altLang="en-US" sz="1600"/>
              <a:t>Essentially, these personal and historical documentaries are global stories of migration and we get to see and hear of the many narratives of dislocation, upheaval, struggle, resistance, sacrifice, hope and triumph. These are very </a:t>
            </a:r>
            <a:r>
              <a:rPr lang="en-GB" altLang="en-US" sz="1600" i="1"/>
              <a:t>'British' </a:t>
            </a:r>
            <a:r>
              <a:rPr lang="en-GB" altLang="en-US" sz="1600"/>
              <a:t>stories</a:t>
            </a:r>
          </a:p>
          <a:p>
            <a:r>
              <a:rPr lang="en-GB" altLang="en-US" sz="1600"/>
              <a:t>Relevant also in this current geo-politics of heightened xenophobia, rise of populist nationalism and a climate of hate towards minority communities, as it highlights that migrant communities are just normal, hard-working folk and have hopes, desires, anxieties and aspirations - just like everyone else! #BLM</a:t>
            </a:r>
          </a:p>
          <a:p>
            <a:r>
              <a:rPr lang="en-GB" altLang="en-US" sz="1600"/>
              <a:t>Important that we don’t forget the stories and also capture these stories of our forefathers/ ancestors – </a:t>
            </a:r>
            <a:r>
              <a:rPr lang="en-GB" altLang="en-US" sz="1600" b="1"/>
              <a:t>giving voice to the voiceless!</a:t>
            </a:r>
          </a:p>
          <a:p>
            <a:r>
              <a:rPr lang="en-GB" altLang="en-US" sz="1600"/>
              <a:t>As a second generation migrant myself, I often wonder whether my own very Westernised </a:t>
            </a:r>
            <a:r>
              <a:rPr lang="en-GB" altLang="en-US" sz="1600" b="1"/>
              <a:t>British-born </a:t>
            </a:r>
            <a:r>
              <a:rPr lang="en-GB" altLang="en-US" sz="1600"/>
              <a:t>children have a sense of their ‘roots’, ancestry and heritage? Where is ‘home’ for them? And a large part of the documentary focuses deliberately on the ‘visit’ back to the motherland…</a:t>
            </a:r>
          </a:p>
        </p:txBody>
      </p:sp>
      <p:sp>
        <p:nvSpPr>
          <p:cNvPr id="13316" name="Slide Number Placeholder 3">
            <a:extLst>
              <a:ext uri="{FF2B5EF4-FFF2-40B4-BE49-F238E27FC236}">
                <a16:creationId xmlns:a16="http://schemas.microsoft.com/office/drawing/2014/main" id="{A7ADAC32-BD60-8881-860B-DFA58E3AFF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00A1EF49-D3BA-EC4E-A3CA-2D15F98BCD2C}" type="slidenum">
              <a:rPr lang="en-US" altLang="en-US" sz="900"/>
              <a:pPr>
                <a:spcBef>
                  <a:spcPct val="0"/>
                </a:spcBef>
                <a:buClrTx/>
                <a:buFontTx/>
                <a:buNone/>
              </a:pPr>
              <a:t>12</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9B4459B-99F5-FEED-60C2-E884220D8F82}"/>
              </a:ext>
            </a:extLst>
          </p:cNvPr>
          <p:cNvSpPr>
            <a:spLocks noGrp="1"/>
          </p:cNvSpPr>
          <p:nvPr>
            <p:ph type="title"/>
          </p:nvPr>
        </p:nvSpPr>
        <p:spPr/>
        <p:txBody>
          <a:bodyPr/>
          <a:lstStyle/>
          <a:p>
            <a:endParaRPr lang="en-GB" altLang="en-US"/>
          </a:p>
        </p:txBody>
      </p:sp>
      <p:sp>
        <p:nvSpPr>
          <p:cNvPr id="14339" name="Slide Number Placeholder 3">
            <a:extLst>
              <a:ext uri="{FF2B5EF4-FFF2-40B4-BE49-F238E27FC236}">
                <a16:creationId xmlns:a16="http://schemas.microsoft.com/office/drawing/2014/main" id="{DDD51722-06E9-237C-17C9-1655681634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077DF57F-D5A3-874C-B1F7-0FF101EB514A}" type="slidenum">
              <a:rPr lang="en-US" altLang="en-US" sz="900"/>
              <a:pPr>
                <a:spcBef>
                  <a:spcPct val="0"/>
                </a:spcBef>
                <a:buClrTx/>
                <a:buFontTx/>
                <a:buNone/>
              </a:pPr>
              <a:t>13</a:t>
            </a:fld>
            <a:endParaRPr lang="en-US" altLang="en-US" sz="1200"/>
          </a:p>
        </p:txBody>
      </p:sp>
      <p:pic>
        <p:nvPicPr>
          <p:cNvPr id="14340" name="Picture 2">
            <a:extLst>
              <a:ext uri="{FF2B5EF4-FFF2-40B4-BE49-F238E27FC236}">
                <a16:creationId xmlns:a16="http://schemas.microsoft.com/office/drawing/2014/main" id="{5BC27F29-5F12-5F58-354B-CEB1CCBBE0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9580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Rectangle 4">
            <a:extLst>
              <a:ext uri="{FF2B5EF4-FFF2-40B4-BE49-F238E27FC236}">
                <a16:creationId xmlns:a16="http://schemas.microsoft.com/office/drawing/2014/main" id="{0ABD13F6-BCDA-0CB4-CBD4-126ED159EA1D}"/>
              </a:ext>
            </a:extLst>
          </p:cNvPr>
          <p:cNvSpPr>
            <a:spLocks noChangeArrowheads="1"/>
          </p:cNvSpPr>
          <p:nvPr/>
        </p:nvSpPr>
        <p:spPr bwMode="auto">
          <a:xfrm>
            <a:off x="468313" y="549275"/>
            <a:ext cx="6389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2400" b="1">
                <a:solidFill>
                  <a:srgbClr val="FFFF00"/>
                </a:solidFill>
                <a:latin typeface="Times" charset="0"/>
              </a:rPr>
              <a:t>‘This documentary reminds us that we are a normal, hard-working British community. We have fears, hopes, anxieties just like everyone else. We also drink Costa Coffee, watch Netflix and follow our football team passionately’ (Hoque quoted in Cox, 2020)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3A6275D-673B-A082-1F90-4BEA0C4BA790}"/>
              </a:ext>
            </a:extLst>
          </p:cNvPr>
          <p:cNvSpPr>
            <a:spLocks noGrp="1"/>
          </p:cNvSpPr>
          <p:nvPr>
            <p:ph type="title"/>
          </p:nvPr>
        </p:nvSpPr>
        <p:spPr/>
        <p:txBody>
          <a:bodyPr/>
          <a:lstStyle/>
          <a:p>
            <a:r>
              <a:rPr lang="en-GB" altLang="en-US" sz="5400"/>
              <a:t>Key objectives of the doc</a:t>
            </a:r>
          </a:p>
        </p:txBody>
      </p:sp>
      <p:sp>
        <p:nvSpPr>
          <p:cNvPr id="15363" name="Content Placeholder 2">
            <a:extLst>
              <a:ext uri="{FF2B5EF4-FFF2-40B4-BE49-F238E27FC236}">
                <a16:creationId xmlns:a16="http://schemas.microsoft.com/office/drawing/2014/main" id="{072515D2-546B-40E7-CFE8-7F37631A3550}"/>
              </a:ext>
            </a:extLst>
          </p:cNvPr>
          <p:cNvSpPr>
            <a:spLocks noGrp="1"/>
          </p:cNvSpPr>
          <p:nvPr>
            <p:ph idx="1"/>
          </p:nvPr>
        </p:nvSpPr>
        <p:spPr>
          <a:xfrm>
            <a:off x="685800" y="1484313"/>
            <a:ext cx="7772400" cy="4968875"/>
          </a:xfrm>
        </p:spPr>
        <p:txBody>
          <a:bodyPr/>
          <a:lstStyle/>
          <a:p>
            <a:pPr marL="742950" indent="-742950">
              <a:buFontTx/>
              <a:buAutoNum type="arabicPeriod"/>
            </a:pPr>
            <a:r>
              <a:rPr lang="en-GB" altLang="en-US" sz="2800"/>
              <a:t>Tells a </a:t>
            </a:r>
            <a:r>
              <a:rPr lang="en-GB" altLang="en-US" sz="2800" b="1"/>
              <a:t>universal </a:t>
            </a:r>
            <a:r>
              <a:rPr lang="en-GB" altLang="en-US" sz="2800"/>
              <a:t>story of migration</a:t>
            </a:r>
          </a:p>
          <a:p>
            <a:pPr marL="742950" indent="-742950">
              <a:buFontTx/>
              <a:buAutoNum type="arabicPeriod"/>
            </a:pPr>
            <a:r>
              <a:rPr lang="en-GB" altLang="en-US" sz="2800"/>
              <a:t>Tells a very </a:t>
            </a:r>
            <a:r>
              <a:rPr lang="en-GB" altLang="en-US" sz="2800" b="1"/>
              <a:t>human </a:t>
            </a:r>
            <a:r>
              <a:rPr lang="en-GB" altLang="en-US" sz="2800"/>
              <a:t>story of a community that has been here for the past 60-70 years and has contributed so much to the social, political, cultural scene of Britain</a:t>
            </a:r>
          </a:p>
          <a:p>
            <a:pPr marL="742950" indent="-742950">
              <a:buFontTx/>
              <a:buAutoNum type="arabicPeriod"/>
            </a:pPr>
            <a:r>
              <a:rPr lang="en-GB" altLang="en-US" sz="2800"/>
              <a:t>Uncovers these </a:t>
            </a:r>
            <a:r>
              <a:rPr lang="en-GB" altLang="en-US" sz="2800" b="1"/>
              <a:t>hidden </a:t>
            </a:r>
            <a:r>
              <a:rPr lang="en-GB" altLang="en-US" sz="2800"/>
              <a:t>stories – experience of racism and discrimination in the 1960s, 70s, 80s; the domestic seamstresses; the emotions of the visit back to the motherland with my very </a:t>
            </a:r>
            <a:r>
              <a:rPr lang="en-GB" altLang="en-US" sz="2800" i="1"/>
              <a:t>British </a:t>
            </a:r>
            <a:r>
              <a:rPr lang="en-GB" altLang="en-US" sz="2800"/>
              <a:t>children</a:t>
            </a:r>
          </a:p>
        </p:txBody>
      </p:sp>
      <p:sp>
        <p:nvSpPr>
          <p:cNvPr id="15364" name="Slide Number Placeholder 3">
            <a:extLst>
              <a:ext uri="{FF2B5EF4-FFF2-40B4-BE49-F238E27FC236}">
                <a16:creationId xmlns:a16="http://schemas.microsoft.com/office/drawing/2014/main" id="{5351EE57-244F-24DC-FD9E-1FFDF816C0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E154B5D9-58B4-414E-8B23-69947A09A0EB}" type="slidenum">
              <a:rPr lang="en-US" altLang="en-US" sz="900"/>
              <a:pPr>
                <a:spcBef>
                  <a:spcPct val="0"/>
                </a:spcBef>
                <a:buClrTx/>
                <a:buFontTx/>
                <a:buNone/>
              </a:pPr>
              <a:t>14</a:t>
            </a:fld>
            <a:endParaRPr lang="en-US" altLang="en-US"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CD2A04C-5A53-BD14-BE27-A4B0F708A165}"/>
              </a:ext>
            </a:extLst>
          </p:cNvPr>
          <p:cNvSpPr>
            <a:spLocks noGrp="1"/>
          </p:cNvSpPr>
          <p:nvPr>
            <p:ph type="title"/>
          </p:nvPr>
        </p:nvSpPr>
        <p:spPr/>
        <p:txBody>
          <a:bodyPr/>
          <a:lstStyle/>
          <a:p>
            <a:r>
              <a:rPr lang="en-GB" altLang="en-US" sz="4800"/>
              <a:t>Key moments of history…</a:t>
            </a:r>
          </a:p>
        </p:txBody>
      </p:sp>
      <p:graphicFrame>
        <p:nvGraphicFramePr>
          <p:cNvPr id="5" name="Content Placeholder 4">
            <a:extLst>
              <a:ext uri="{FF2B5EF4-FFF2-40B4-BE49-F238E27FC236}">
                <a16:creationId xmlns:a16="http://schemas.microsoft.com/office/drawing/2014/main" id="{0B6880EB-539C-35A2-0F64-CC2707413A11}"/>
              </a:ext>
            </a:extLst>
          </p:cNvPr>
          <p:cNvGraphicFramePr>
            <a:graphicFrameLocks noGrp="1"/>
          </p:cNvGraphicFramePr>
          <p:nvPr>
            <p:ph idx="1"/>
          </p:nvPr>
        </p:nvGraphicFramePr>
        <p:xfrm>
          <a:off x="685800" y="1484784"/>
          <a:ext cx="777240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8" name="Slide Number Placeholder 3">
            <a:extLst>
              <a:ext uri="{FF2B5EF4-FFF2-40B4-BE49-F238E27FC236}">
                <a16:creationId xmlns:a16="http://schemas.microsoft.com/office/drawing/2014/main" id="{F531C343-B4C9-B2EA-47F6-1E70D93025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D700AA26-9078-1842-9D39-011F74F4765E}" type="slidenum">
              <a:rPr lang="en-US" altLang="en-US" sz="900"/>
              <a:pPr>
                <a:spcBef>
                  <a:spcPct val="0"/>
                </a:spcBef>
                <a:buClrTx/>
                <a:buFontTx/>
                <a:buNone/>
              </a:pPr>
              <a:t>15</a:t>
            </a:fld>
            <a:endParaRPr lang="en-US" alt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4745649-19B8-47AB-619B-014090B0AAAE}"/>
              </a:ext>
            </a:extLst>
          </p:cNvPr>
          <p:cNvSpPr>
            <a:spLocks noGrp="1"/>
          </p:cNvSpPr>
          <p:nvPr>
            <p:ph type="title"/>
          </p:nvPr>
        </p:nvSpPr>
        <p:spPr/>
        <p:txBody>
          <a:bodyPr/>
          <a:lstStyle/>
          <a:p>
            <a:r>
              <a:rPr lang="en-GB" altLang="en-US"/>
              <a:t>A very ‘British’ history </a:t>
            </a:r>
          </a:p>
        </p:txBody>
      </p:sp>
      <p:sp>
        <p:nvSpPr>
          <p:cNvPr id="17411" name="Slide Number Placeholder 3">
            <a:extLst>
              <a:ext uri="{FF2B5EF4-FFF2-40B4-BE49-F238E27FC236}">
                <a16:creationId xmlns:a16="http://schemas.microsoft.com/office/drawing/2014/main" id="{D2FDB169-B2C8-EAC1-03B3-6A28EDC307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80551342-4972-724F-81DF-744C1AE043F8}" type="slidenum">
              <a:rPr lang="en-US" altLang="en-US" sz="900"/>
              <a:pPr>
                <a:spcBef>
                  <a:spcPct val="0"/>
                </a:spcBef>
                <a:buClrTx/>
                <a:buFontTx/>
                <a:buNone/>
              </a:pPr>
              <a:t>16</a:t>
            </a:fld>
            <a:endParaRPr lang="en-US" altLang="en-US" sz="1200"/>
          </a:p>
        </p:txBody>
      </p:sp>
      <p:sp>
        <p:nvSpPr>
          <p:cNvPr id="17412" name="TextBox 4">
            <a:extLst>
              <a:ext uri="{FF2B5EF4-FFF2-40B4-BE49-F238E27FC236}">
                <a16:creationId xmlns:a16="http://schemas.microsoft.com/office/drawing/2014/main" id="{025D0780-6560-1A5C-8A99-8BB6BFE269F8}"/>
              </a:ext>
            </a:extLst>
          </p:cNvPr>
          <p:cNvSpPr txBox="1">
            <a:spLocks noChangeArrowheads="1"/>
          </p:cNvSpPr>
          <p:nvPr/>
        </p:nvSpPr>
        <p:spPr bwMode="auto">
          <a:xfrm>
            <a:off x="755650" y="2060575"/>
            <a:ext cx="37449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 typeface="Arial" panose="020B0604020202020204" pitchFamily="34" charset="0"/>
              <a:buChar char="•"/>
            </a:pPr>
            <a:r>
              <a:rPr lang="en-GB" altLang="en-US" sz="2400">
                <a:latin typeface="Times" charset="0"/>
              </a:rPr>
              <a:t>Many thousands of Sylheti Bengali seafarers fought in the British navy during WWI &amp; WWII</a:t>
            </a:r>
          </a:p>
          <a:p>
            <a:pPr>
              <a:spcBef>
                <a:spcPct val="0"/>
              </a:spcBef>
              <a:buClrTx/>
              <a:buFont typeface="Arial" panose="020B0604020202020204" pitchFamily="34" charset="0"/>
              <a:buChar char="•"/>
            </a:pPr>
            <a:r>
              <a:rPr lang="en-GB" altLang="en-US" sz="2400">
                <a:latin typeface="Times" charset="0"/>
              </a:rPr>
              <a:t>My fathers generation helped rebuild post-war Britain – steel, cotton mills, car manufacturing, the ‘rag’ trade </a:t>
            </a:r>
          </a:p>
          <a:p>
            <a:pPr>
              <a:spcBef>
                <a:spcPct val="0"/>
              </a:spcBef>
              <a:buClrTx/>
              <a:buFont typeface="Arial" panose="020B0604020202020204" pitchFamily="34" charset="0"/>
              <a:buChar char="•"/>
            </a:pPr>
            <a:r>
              <a:rPr lang="en-GB" altLang="en-US" sz="2400">
                <a:latin typeface="Times" charset="0"/>
              </a:rPr>
              <a:t>The ‘curry’ industry in the 1980s </a:t>
            </a:r>
          </a:p>
        </p:txBody>
      </p:sp>
      <p:pic>
        <p:nvPicPr>
          <p:cNvPr id="17413" name="Picture 3">
            <a:extLst>
              <a:ext uri="{FF2B5EF4-FFF2-40B4-BE49-F238E27FC236}">
                <a16:creationId xmlns:a16="http://schemas.microsoft.com/office/drawing/2014/main" id="{029794E8-733A-2B7D-E6F8-8D2C1730D8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00563" y="1628775"/>
            <a:ext cx="2016125" cy="2447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4">
            <a:extLst>
              <a:ext uri="{FF2B5EF4-FFF2-40B4-BE49-F238E27FC236}">
                <a16:creationId xmlns:a16="http://schemas.microsoft.com/office/drawing/2014/main" id="{65065F03-010B-4EE2-1CE7-116580A09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587500"/>
            <a:ext cx="2519362"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6">
            <a:extLst>
              <a:ext uri="{FF2B5EF4-FFF2-40B4-BE49-F238E27FC236}">
                <a16:creationId xmlns:a16="http://schemas.microsoft.com/office/drawing/2014/main" id="{174DDE0D-D53E-930D-A109-C9F90A3C2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4078288"/>
            <a:ext cx="1727200" cy="258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6" name="Picture 8">
            <a:extLst>
              <a:ext uri="{FF2B5EF4-FFF2-40B4-BE49-F238E27FC236}">
                <a16:creationId xmlns:a16="http://schemas.microsoft.com/office/drawing/2014/main" id="{817D4C1C-E868-DC1E-F9F6-32491D5E9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238" y="4081463"/>
            <a:ext cx="2474912" cy="258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DFBA649-57D2-D1F6-85C2-4F54FEABD817}"/>
              </a:ext>
            </a:extLst>
          </p:cNvPr>
          <p:cNvSpPr>
            <a:spLocks noGrp="1"/>
          </p:cNvSpPr>
          <p:nvPr>
            <p:ph type="title"/>
          </p:nvPr>
        </p:nvSpPr>
        <p:spPr/>
        <p:txBody>
          <a:bodyPr/>
          <a:lstStyle/>
          <a:p>
            <a:pPr eaLnBrk="1" hangingPunct="1"/>
            <a:r>
              <a:rPr lang="en-US" altLang="en-US" sz="3200" b="1">
                <a:latin typeface="Calibri" panose="020F0502020204030204" pitchFamily="34" charset="0"/>
              </a:rPr>
              <a:t>Where is ‘home’ ?</a:t>
            </a:r>
          </a:p>
        </p:txBody>
      </p:sp>
      <p:sp>
        <p:nvSpPr>
          <p:cNvPr id="3" name="Content Placeholder 2">
            <a:extLst>
              <a:ext uri="{FF2B5EF4-FFF2-40B4-BE49-F238E27FC236}">
                <a16:creationId xmlns:a16="http://schemas.microsoft.com/office/drawing/2014/main" id="{9204DC5D-A2D9-A417-18EB-B7A5311C0551}"/>
              </a:ext>
            </a:extLst>
          </p:cNvPr>
          <p:cNvSpPr>
            <a:spLocks noGrp="1"/>
          </p:cNvSpPr>
          <p:nvPr>
            <p:ph idx="1"/>
          </p:nvPr>
        </p:nvSpPr>
        <p:spPr>
          <a:xfrm>
            <a:off x="685800" y="1052513"/>
            <a:ext cx="7772400" cy="5545137"/>
          </a:xfrm>
        </p:spPr>
        <p:txBody>
          <a:bodyPr/>
          <a:lstStyle/>
          <a:p>
            <a:pPr marL="0" indent="0" eaLnBrk="1" hangingPunct="1">
              <a:buFontTx/>
              <a:buNone/>
              <a:defRPr/>
            </a:pPr>
            <a:r>
              <a:rPr lang="en-GB" altLang="en-US" sz="2800" dirty="0">
                <a:latin typeface="Calibri" pitchFamily="34" charset="0"/>
              </a:rPr>
              <a:t>Where is ‘home’? Is it where you are born? Where you live? Is it to do with legal definition? Where your friends and family are located? Where your childhood memories are? Where you feel comfortable and have a sense of belonging? Is it where you feel safe and accepted and where your childhood memories are situated? Can you have more than one home? Can you feel emotional and ideological attachment to a place you have never visited before? Like culture, do we also need to think of ‘home’ as something that is in ‘transit’ (</a:t>
            </a:r>
            <a:r>
              <a:rPr lang="en-GB" altLang="en-US" sz="2800" dirty="0" err="1">
                <a:latin typeface="Calibri" pitchFamily="34" charset="0"/>
              </a:rPr>
              <a:t>Bhaba</a:t>
            </a:r>
            <a:r>
              <a:rPr lang="en-GB" altLang="en-US" sz="2800" dirty="0">
                <a:latin typeface="Calibri" pitchFamily="34" charset="0"/>
              </a:rPr>
              <a:t>, 2004)?</a:t>
            </a:r>
          </a:p>
          <a:p>
            <a:pPr marL="0" indent="0" eaLnBrk="1" hangingPunct="1">
              <a:buFontTx/>
              <a:buNone/>
              <a:defRPr/>
            </a:pPr>
            <a:endParaRPr lang="en-GB" altLang="en-US" sz="2000" dirty="0">
              <a:latin typeface="Calibri" pitchFamily="34" charset="0"/>
            </a:endParaRPr>
          </a:p>
          <a:p>
            <a:pPr eaLnBrk="1" hangingPunct="1">
              <a:defRPr/>
            </a:pPr>
            <a:endParaRPr lang="en-GB" altLang="en-US" sz="2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C2D6AD9-ADC8-C450-B79D-CC54F89F16FB}"/>
              </a:ext>
            </a:extLst>
          </p:cNvPr>
          <p:cNvSpPr>
            <a:spLocks noGrp="1"/>
          </p:cNvSpPr>
          <p:nvPr>
            <p:ph type="title"/>
          </p:nvPr>
        </p:nvSpPr>
        <p:spPr>
          <a:xfrm>
            <a:off x="685800" y="609600"/>
            <a:ext cx="7772400" cy="731838"/>
          </a:xfrm>
        </p:spPr>
        <p:txBody>
          <a:bodyPr/>
          <a:lstStyle/>
          <a:p>
            <a:r>
              <a:rPr lang="en-GB" altLang="en-US" sz="4000"/>
              <a:t>The fractured concept of ‘home’</a:t>
            </a:r>
          </a:p>
        </p:txBody>
      </p:sp>
      <p:sp>
        <p:nvSpPr>
          <p:cNvPr id="19459" name="Content Placeholder 2">
            <a:extLst>
              <a:ext uri="{FF2B5EF4-FFF2-40B4-BE49-F238E27FC236}">
                <a16:creationId xmlns:a16="http://schemas.microsoft.com/office/drawing/2014/main" id="{0C722B6D-3E98-4385-49F7-24FEBB7299F5}"/>
              </a:ext>
            </a:extLst>
          </p:cNvPr>
          <p:cNvSpPr>
            <a:spLocks noGrp="1"/>
          </p:cNvSpPr>
          <p:nvPr>
            <p:ph idx="1"/>
          </p:nvPr>
        </p:nvSpPr>
        <p:spPr>
          <a:xfrm>
            <a:off x="250825" y="1268413"/>
            <a:ext cx="3673475" cy="5473700"/>
          </a:xfrm>
        </p:spPr>
        <p:txBody>
          <a:bodyPr/>
          <a:lstStyle/>
          <a:p>
            <a:pPr marL="0" indent="0">
              <a:buFontTx/>
              <a:buNone/>
            </a:pPr>
            <a:r>
              <a:rPr lang="en-GB" altLang="en-US" sz="2800"/>
              <a:t>‘I love this country. This is my home but I’m also connected spiritually to my motherland. That’s ok – to have multiple homes and multifaceted identities. It is what makes humanity so diverse and interesting’ (Hoque quoted in Cox, 2020) </a:t>
            </a:r>
          </a:p>
          <a:p>
            <a:pPr marL="0" indent="0">
              <a:buFontTx/>
              <a:buNone/>
            </a:pPr>
            <a:endParaRPr lang="en-GB" altLang="en-US" sz="2000"/>
          </a:p>
        </p:txBody>
      </p:sp>
      <p:sp>
        <p:nvSpPr>
          <p:cNvPr id="19460" name="Slide Number Placeholder 3">
            <a:extLst>
              <a:ext uri="{FF2B5EF4-FFF2-40B4-BE49-F238E27FC236}">
                <a16:creationId xmlns:a16="http://schemas.microsoft.com/office/drawing/2014/main" id="{7F3F6A59-A865-6FB4-4003-ECB46DC697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B9ECFF33-9524-9E4E-901F-0274392BC7CC}" type="slidenum">
              <a:rPr lang="en-US" altLang="en-US" sz="900"/>
              <a:pPr>
                <a:spcBef>
                  <a:spcPct val="0"/>
                </a:spcBef>
                <a:buClrTx/>
                <a:buFontTx/>
                <a:buNone/>
              </a:pPr>
              <a:t>18</a:t>
            </a:fld>
            <a:endParaRPr lang="en-US" altLang="en-US" sz="1200"/>
          </a:p>
        </p:txBody>
      </p:sp>
      <p:pic>
        <p:nvPicPr>
          <p:cNvPr id="19461" name="Picture 2">
            <a:extLst>
              <a:ext uri="{FF2B5EF4-FFF2-40B4-BE49-F238E27FC236}">
                <a16:creationId xmlns:a16="http://schemas.microsoft.com/office/drawing/2014/main" id="{7D5AB026-852E-DD6A-7BED-7EBE9A716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341438"/>
            <a:ext cx="5292725"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07E3FFA-57C1-FAE8-80AD-4F354E58341A}"/>
              </a:ext>
            </a:extLst>
          </p:cNvPr>
          <p:cNvSpPr>
            <a:spLocks noGrp="1"/>
          </p:cNvSpPr>
          <p:nvPr>
            <p:ph type="title"/>
          </p:nvPr>
        </p:nvSpPr>
        <p:spPr/>
        <p:txBody>
          <a:bodyPr/>
          <a:lstStyle/>
          <a:p>
            <a:r>
              <a:rPr lang="en-GB" altLang="en-US"/>
              <a:t>Other key moments… </a:t>
            </a:r>
          </a:p>
        </p:txBody>
      </p:sp>
      <p:sp>
        <p:nvSpPr>
          <p:cNvPr id="3" name="Content Placeholder 2">
            <a:extLst>
              <a:ext uri="{FF2B5EF4-FFF2-40B4-BE49-F238E27FC236}">
                <a16:creationId xmlns:a16="http://schemas.microsoft.com/office/drawing/2014/main" id="{C5D7D5B5-0746-0F1F-FD20-34A749B189FD}"/>
              </a:ext>
            </a:extLst>
          </p:cNvPr>
          <p:cNvSpPr>
            <a:spLocks noGrp="1"/>
          </p:cNvSpPr>
          <p:nvPr>
            <p:ph idx="1"/>
          </p:nvPr>
        </p:nvSpPr>
        <p:spPr>
          <a:xfrm>
            <a:off x="685800" y="1557338"/>
            <a:ext cx="7772400" cy="4538662"/>
          </a:xfrm>
        </p:spPr>
        <p:txBody>
          <a:bodyPr/>
          <a:lstStyle/>
          <a:p>
            <a:r>
              <a:rPr lang="en-GB" altLang="en-US" sz="2400"/>
              <a:t>The hidden stories from the seamstresses</a:t>
            </a:r>
          </a:p>
          <a:p>
            <a:r>
              <a:rPr lang="en-GB" altLang="en-US" sz="2400"/>
              <a:t>That very ‘emotional’ moment when I see my mothers entry passport for the very first time with the entry visa stamp</a:t>
            </a:r>
          </a:p>
          <a:p>
            <a:r>
              <a:rPr lang="en-GB" altLang="en-US" sz="2400"/>
              <a:t>Meeting and conversing with so many community heroes and inspirational role models</a:t>
            </a:r>
          </a:p>
          <a:p>
            <a:r>
              <a:rPr lang="en-GB" altLang="en-US" sz="2400"/>
              <a:t>Giving that space to my father to tell </a:t>
            </a:r>
            <a:r>
              <a:rPr lang="en-GB" altLang="en-US" sz="2400" b="1"/>
              <a:t>his </a:t>
            </a:r>
            <a:r>
              <a:rPr lang="en-GB" altLang="en-US" sz="2400"/>
              <a:t>story and then being able to retell this story to a mass audience</a:t>
            </a:r>
          </a:p>
          <a:p>
            <a:r>
              <a:rPr lang="en-GB" altLang="en-US" sz="2400"/>
              <a:t>Going back to the country of my birth with my own children, and then hearing about their reflections and experiences </a:t>
            </a:r>
          </a:p>
          <a:p>
            <a:r>
              <a:rPr lang="en-GB" altLang="en-US" sz="2400"/>
              <a:t>#Emotional</a:t>
            </a:r>
          </a:p>
          <a:p>
            <a:endParaRPr lang="en-GB" altLang="en-US"/>
          </a:p>
        </p:txBody>
      </p:sp>
      <p:sp>
        <p:nvSpPr>
          <p:cNvPr id="20484" name="Slide Number Placeholder 3">
            <a:extLst>
              <a:ext uri="{FF2B5EF4-FFF2-40B4-BE49-F238E27FC236}">
                <a16:creationId xmlns:a16="http://schemas.microsoft.com/office/drawing/2014/main" id="{FF323FC8-9FEC-AB6C-7055-DEABBE9E5E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A9B07F5E-4E4C-554E-8AC8-8C6EEFB1A45C}" type="slidenum">
              <a:rPr lang="en-US" altLang="en-US" sz="900"/>
              <a:pPr>
                <a:spcBef>
                  <a:spcPct val="0"/>
                </a:spcBef>
                <a:buClrTx/>
                <a:buFontTx/>
                <a:buNone/>
              </a:pPr>
              <a:t>19</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8ECB9E7-5AD0-37F1-29F5-1D302015163D}"/>
              </a:ext>
            </a:extLst>
          </p:cNvPr>
          <p:cNvSpPr>
            <a:spLocks noGrp="1"/>
          </p:cNvSpPr>
          <p:nvPr>
            <p:ph type="title"/>
          </p:nvPr>
        </p:nvSpPr>
        <p:spPr/>
        <p:txBody>
          <a:bodyPr/>
          <a:lstStyle/>
          <a:p>
            <a:r>
              <a:rPr lang="en-GB" altLang="en-US"/>
              <a:t>Today’s Talk…</a:t>
            </a:r>
          </a:p>
        </p:txBody>
      </p:sp>
      <p:sp>
        <p:nvSpPr>
          <p:cNvPr id="3" name="Content Placeholder 2">
            <a:extLst>
              <a:ext uri="{FF2B5EF4-FFF2-40B4-BE49-F238E27FC236}">
                <a16:creationId xmlns:a16="http://schemas.microsoft.com/office/drawing/2014/main" id="{AE0F2EF3-1939-021C-EE49-821B2E5C0B8D}"/>
              </a:ext>
            </a:extLst>
          </p:cNvPr>
          <p:cNvSpPr>
            <a:spLocks noGrp="1"/>
          </p:cNvSpPr>
          <p:nvPr>
            <p:ph idx="1"/>
          </p:nvPr>
        </p:nvSpPr>
        <p:spPr>
          <a:xfrm>
            <a:off x="685800" y="1484313"/>
            <a:ext cx="7772400" cy="5184775"/>
          </a:xfrm>
        </p:spPr>
        <p:txBody>
          <a:bodyPr/>
          <a:lstStyle/>
          <a:p>
            <a:r>
              <a:rPr lang="en-GB" altLang="en-US" sz="2000"/>
              <a:t>Use the doc </a:t>
            </a:r>
            <a:r>
              <a:rPr lang="en-GB" altLang="en-US" sz="2000" i="1"/>
              <a:t>A Very British History: British Bangladeshis </a:t>
            </a:r>
            <a:r>
              <a:rPr lang="en-GB" altLang="en-US" sz="2000"/>
              <a:t>and the ‘experience’ of migration, as a template to discuss wider issues related to identity, culture, race, community, poverty (working class reality), intergenerational change and continuity</a:t>
            </a:r>
          </a:p>
          <a:p>
            <a:r>
              <a:rPr lang="en-GB" altLang="en-US" sz="2000"/>
              <a:t>A feminist approach to research – shining light to often </a:t>
            </a:r>
            <a:r>
              <a:rPr lang="en-GB" altLang="en-US" sz="2000" i="1"/>
              <a:t>hidden voices</a:t>
            </a:r>
          </a:p>
          <a:p>
            <a:r>
              <a:rPr lang="en-GB" altLang="en-US" sz="2000"/>
              <a:t>Talk through the </a:t>
            </a:r>
            <a:r>
              <a:rPr lang="en-GB" altLang="en-US" sz="2000" i="1"/>
              <a:t>emotionality </a:t>
            </a:r>
            <a:r>
              <a:rPr lang="en-GB" altLang="en-US" sz="2000"/>
              <a:t>of the documentary</a:t>
            </a:r>
          </a:p>
          <a:p>
            <a:r>
              <a:rPr lang="en-GB" altLang="en-US" sz="2000" b="1"/>
              <a:t>Methods - </a:t>
            </a:r>
            <a:r>
              <a:rPr lang="en-GB" altLang="en-US" sz="2000"/>
              <a:t>Using (qualitative) life-history, oral-history, documentary film-making (interviews) as a way to research a community and re-tell stories</a:t>
            </a:r>
          </a:p>
          <a:p>
            <a:r>
              <a:rPr lang="en-GB" altLang="en-US" sz="2000"/>
              <a:t>Explore the ‘response’ (community, national, media, international)</a:t>
            </a:r>
          </a:p>
          <a:p>
            <a:r>
              <a:rPr lang="en-GB" altLang="en-US" sz="2000"/>
              <a:t>Discuss the complexity of ‘home’</a:t>
            </a:r>
          </a:p>
          <a:p>
            <a:r>
              <a:rPr lang="en-GB" altLang="en-US" sz="2000"/>
              <a:t>Interactive Q&amp;A</a:t>
            </a:r>
          </a:p>
        </p:txBody>
      </p:sp>
      <p:sp>
        <p:nvSpPr>
          <p:cNvPr id="3076" name="Slide Number Placeholder 3">
            <a:extLst>
              <a:ext uri="{FF2B5EF4-FFF2-40B4-BE49-F238E27FC236}">
                <a16:creationId xmlns:a16="http://schemas.microsoft.com/office/drawing/2014/main" id="{C9B9425C-FDF9-4797-4340-D6AD7A3D20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74FF01A1-BB96-6B4C-974B-9F4BE6BD82C5}" type="slidenum">
              <a:rPr lang="en-US" altLang="en-US" sz="900"/>
              <a:pPr>
                <a:spcBef>
                  <a:spcPct val="0"/>
                </a:spcBef>
                <a:buClrTx/>
                <a:buFontTx/>
                <a:buNone/>
              </a:pPr>
              <a:t>2</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6D72D47-ECF3-1099-B1D5-800422F1DE5F}"/>
              </a:ext>
            </a:extLst>
          </p:cNvPr>
          <p:cNvSpPr>
            <a:spLocks noGrp="1"/>
          </p:cNvSpPr>
          <p:nvPr>
            <p:ph type="title"/>
          </p:nvPr>
        </p:nvSpPr>
        <p:spPr/>
        <p:txBody>
          <a:bodyPr/>
          <a:lstStyle/>
          <a:p>
            <a:r>
              <a:rPr lang="en-GB" altLang="en-US" sz="4000"/>
              <a:t>Critical response and reception </a:t>
            </a:r>
          </a:p>
        </p:txBody>
      </p:sp>
      <p:sp>
        <p:nvSpPr>
          <p:cNvPr id="3" name="Content Placeholder 2">
            <a:extLst>
              <a:ext uri="{FF2B5EF4-FFF2-40B4-BE49-F238E27FC236}">
                <a16:creationId xmlns:a16="http://schemas.microsoft.com/office/drawing/2014/main" id="{EB2F89B3-CBC2-1CC2-CFA6-72409FBF424F}"/>
              </a:ext>
            </a:extLst>
          </p:cNvPr>
          <p:cNvSpPr>
            <a:spLocks noGrp="1"/>
          </p:cNvSpPr>
          <p:nvPr>
            <p:ph idx="1"/>
          </p:nvPr>
        </p:nvSpPr>
        <p:spPr>
          <a:xfrm>
            <a:off x="685800" y="1268413"/>
            <a:ext cx="8207375" cy="5400675"/>
          </a:xfrm>
          <a:ln>
            <a:solidFill>
              <a:schemeClr val="accent1"/>
            </a:solidFill>
          </a:ln>
        </p:spPr>
        <p:txBody>
          <a:bodyPr/>
          <a:lstStyle/>
          <a:p>
            <a:pPr>
              <a:defRPr/>
            </a:pPr>
            <a:r>
              <a:rPr lang="en-GB" sz="2000" dirty="0"/>
              <a:t>Social media was ‘buzzing’</a:t>
            </a:r>
          </a:p>
          <a:p>
            <a:pPr>
              <a:defRPr/>
            </a:pPr>
            <a:r>
              <a:rPr lang="en-GB" sz="2000" dirty="0"/>
              <a:t>Lots of emails/ letters from people sharing their personal stories of migration</a:t>
            </a:r>
          </a:p>
          <a:p>
            <a:pPr marL="0" indent="0">
              <a:buFontTx/>
              <a:buNone/>
              <a:defRPr/>
            </a:pPr>
            <a:endParaRPr lang="en-GB" sz="2000" dirty="0"/>
          </a:p>
          <a:p>
            <a:pPr>
              <a:spcBef>
                <a:spcPct val="0"/>
              </a:spcBef>
              <a:buClrTx/>
              <a:buFontTx/>
              <a:buNone/>
              <a:defRPr/>
            </a:pPr>
            <a:r>
              <a:rPr lang="en-GB" altLang="en-US" sz="2000" b="1" dirty="0">
                <a:latin typeface="Times" charset="0"/>
              </a:rPr>
              <a:t>‘Pick of the day’ @Telegraph, @guardian, @</a:t>
            </a:r>
            <a:r>
              <a:rPr lang="en-GB" altLang="en-US" sz="2000" b="1" dirty="0" err="1">
                <a:latin typeface="Times" charset="0"/>
              </a:rPr>
              <a:t>thetimes</a:t>
            </a:r>
            <a:endParaRPr lang="en-GB" altLang="en-US" sz="2000" b="1" dirty="0">
              <a:latin typeface="Times" charset="0"/>
            </a:endParaRPr>
          </a:p>
          <a:p>
            <a:pPr>
              <a:spcBef>
                <a:spcPct val="0"/>
              </a:spcBef>
              <a:buClrTx/>
              <a:buFontTx/>
              <a:buNone/>
              <a:defRPr/>
            </a:pPr>
            <a:endParaRPr lang="en-GB" altLang="en-US" sz="2000" b="1" dirty="0">
              <a:latin typeface="Times" charset="0"/>
            </a:endParaRPr>
          </a:p>
          <a:p>
            <a:pPr>
              <a:spcBef>
                <a:spcPct val="0"/>
              </a:spcBef>
              <a:buClrTx/>
              <a:buFontTx/>
              <a:buNone/>
              <a:defRPr/>
            </a:pPr>
            <a:r>
              <a:rPr lang="en-GB" altLang="en-US" sz="2000" b="1" dirty="0">
                <a:latin typeface="Times" charset="0"/>
              </a:rPr>
              <a:t>‘Critic’s choice’ @</a:t>
            </a:r>
            <a:r>
              <a:rPr lang="en-GB" altLang="en-US" sz="2000" b="1" dirty="0" err="1">
                <a:latin typeface="Times" charset="0"/>
              </a:rPr>
              <a:t>theipaper</a:t>
            </a:r>
            <a:endParaRPr lang="en-GB" altLang="en-US" sz="2000" b="1" dirty="0">
              <a:latin typeface="Times" charset="0"/>
            </a:endParaRPr>
          </a:p>
          <a:p>
            <a:pPr>
              <a:spcBef>
                <a:spcPct val="0"/>
              </a:spcBef>
              <a:buClrTx/>
              <a:buFontTx/>
              <a:buNone/>
              <a:defRPr/>
            </a:pPr>
            <a:endParaRPr lang="en-GB" altLang="en-US" sz="2000" b="1" dirty="0">
              <a:latin typeface="Times" charset="0"/>
            </a:endParaRPr>
          </a:p>
          <a:p>
            <a:pPr>
              <a:spcBef>
                <a:spcPct val="0"/>
              </a:spcBef>
              <a:buClrTx/>
              <a:buFontTx/>
              <a:buNone/>
              <a:defRPr/>
            </a:pPr>
            <a:r>
              <a:rPr lang="en-GB" altLang="en-US" sz="2000" b="1" dirty="0">
                <a:latin typeface="Times" charset="0"/>
              </a:rPr>
              <a:t>‘Soul-stirring’ @Telegraph </a:t>
            </a:r>
          </a:p>
          <a:p>
            <a:pPr>
              <a:defRPr/>
            </a:pPr>
            <a:endParaRPr lang="en-GB" sz="2000" dirty="0"/>
          </a:p>
          <a:p>
            <a:pPr marL="0" indent="0">
              <a:buFontTx/>
              <a:buNone/>
              <a:defRPr/>
            </a:pPr>
            <a:endParaRPr lang="en-GB" dirty="0"/>
          </a:p>
        </p:txBody>
      </p:sp>
      <p:sp>
        <p:nvSpPr>
          <p:cNvPr id="21508" name="Slide Number Placeholder 3">
            <a:extLst>
              <a:ext uri="{FF2B5EF4-FFF2-40B4-BE49-F238E27FC236}">
                <a16:creationId xmlns:a16="http://schemas.microsoft.com/office/drawing/2014/main" id="{9C7F17EA-14F6-E0F1-3317-46494640FC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2A246038-29D0-8A46-BD59-B4BB6D4AFD53}" type="slidenum">
              <a:rPr lang="en-US" altLang="en-US" sz="900"/>
              <a:pPr>
                <a:spcBef>
                  <a:spcPct val="0"/>
                </a:spcBef>
                <a:buClrTx/>
                <a:buFontTx/>
                <a:buNone/>
              </a:pPr>
              <a:t>20</a:t>
            </a:fld>
            <a:endParaRPr lang="en-US" altLang="en-US" sz="1200"/>
          </a:p>
        </p:txBody>
      </p:sp>
      <p:sp>
        <p:nvSpPr>
          <p:cNvPr id="21509" name="TextBox 4">
            <a:extLst>
              <a:ext uri="{FF2B5EF4-FFF2-40B4-BE49-F238E27FC236}">
                <a16:creationId xmlns:a16="http://schemas.microsoft.com/office/drawing/2014/main" id="{E73F7390-2449-F7B7-C927-882EA2AFC8DF}"/>
              </a:ext>
            </a:extLst>
          </p:cNvPr>
          <p:cNvSpPr txBox="1">
            <a:spLocks noChangeArrowheads="1"/>
          </p:cNvSpPr>
          <p:nvPr/>
        </p:nvSpPr>
        <p:spPr bwMode="auto">
          <a:xfrm>
            <a:off x="7019925" y="3789363"/>
            <a:ext cx="1485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endParaRPr lang="en-GB" altLang="en-US" sz="2400">
              <a:latin typeface="Times" charset="0"/>
            </a:endParaRPr>
          </a:p>
        </p:txBody>
      </p:sp>
      <p:pic>
        <p:nvPicPr>
          <p:cNvPr id="21510" name="Picture 3">
            <a:extLst>
              <a:ext uri="{FF2B5EF4-FFF2-40B4-BE49-F238E27FC236}">
                <a16:creationId xmlns:a16="http://schemas.microsoft.com/office/drawing/2014/main" id="{EF3AF08F-1D88-C512-2FC3-8F0F20881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5625"/>
            <a:ext cx="2843213"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4">
            <a:extLst>
              <a:ext uri="{FF2B5EF4-FFF2-40B4-BE49-F238E27FC236}">
                <a16:creationId xmlns:a16="http://schemas.microsoft.com/office/drawing/2014/main" id="{ACE3B134-F394-5781-22F2-CC8E36291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365625"/>
            <a:ext cx="3205162" cy="252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2" name="Picture 5">
            <a:extLst>
              <a:ext uri="{FF2B5EF4-FFF2-40B4-BE49-F238E27FC236}">
                <a16:creationId xmlns:a16="http://schemas.microsoft.com/office/drawing/2014/main" id="{90D703D7-C8D5-868A-015D-0880D5F76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313" y="4365625"/>
            <a:ext cx="3135312"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3" name="TextBox 5">
            <a:extLst>
              <a:ext uri="{FF2B5EF4-FFF2-40B4-BE49-F238E27FC236}">
                <a16:creationId xmlns:a16="http://schemas.microsoft.com/office/drawing/2014/main" id="{B59BF8D0-8F86-B764-CD8B-054D114EF72B}"/>
              </a:ext>
            </a:extLst>
          </p:cNvPr>
          <p:cNvSpPr txBox="1">
            <a:spLocks noChangeArrowheads="1"/>
          </p:cNvSpPr>
          <p:nvPr/>
        </p:nvSpPr>
        <p:spPr bwMode="auto">
          <a:xfrm>
            <a:off x="684213" y="2924175"/>
            <a:ext cx="777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3200" b="1">
                <a:solidFill>
                  <a:schemeClr val="bg1"/>
                </a:solidFill>
                <a:latin typeface="Times" charset="0"/>
              </a:rPr>
              <a:t>‘</a:t>
            </a:r>
            <a:endParaRPr lang="en-GB" altLang="en-US" sz="3200" b="1">
              <a:latin typeface="Times"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AE3098F-A005-73BE-0333-2C6A9897E1E6}"/>
              </a:ext>
            </a:extLst>
          </p:cNvPr>
          <p:cNvSpPr>
            <a:spLocks noGrp="1"/>
          </p:cNvSpPr>
          <p:nvPr>
            <p:ph type="title"/>
          </p:nvPr>
        </p:nvSpPr>
        <p:spPr/>
        <p:txBody>
          <a:bodyPr/>
          <a:lstStyle/>
          <a:p>
            <a:r>
              <a:rPr lang="en-GB" altLang="en-US" sz="4000" b="1"/>
              <a:t>Legacy……</a:t>
            </a:r>
          </a:p>
        </p:txBody>
      </p:sp>
      <p:sp>
        <p:nvSpPr>
          <p:cNvPr id="3" name="Content Placeholder 2">
            <a:extLst>
              <a:ext uri="{FF2B5EF4-FFF2-40B4-BE49-F238E27FC236}">
                <a16:creationId xmlns:a16="http://schemas.microsoft.com/office/drawing/2014/main" id="{562E6CC7-3CA0-5342-73B4-D2BA8A7E1712}"/>
              </a:ext>
            </a:extLst>
          </p:cNvPr>
          <p:cNvSpPr>
            <a:spLocks noGrp="1"/>
          </p:cNvSpPr>
          <p:nvPr>
            <p:ph idx="1"/>
          </p:nvPr>
        </p:nvSpPr>
        <p:spPr>
          <a:xfrm>
            <a:off x="685800" y="1412875"/>
            <a:ext cx="7772400" cy="4683125"/>
          </a:xfrm>
        </p:spPr>
        <p:txBody>
          <a:bodyPr/>
          <a:lstStyle/>
          <a:p>
            <a:r>
              <a:rPr lang="en-GB" altLang="en-US"/>
              <a:t>Household conversations (young people watching it with their families)</a:t>
            </a:r>
          </a:p>
          <a:p>
            <a:r>
              <a:rPr lang="en-GB" altLang="en-US"/>
              <a:t>Bangladeshi tourism</a:t>
            </a:r>
          </a:p>
          <a:p>
            <a:r>
              <a:rPr lang="en-GB" altLang="en-US"/>
              <a:t>A universal story of dislocation, upheaval, sacrifice, memory, struggles, hope, triumph. </a:t>
            </a:r>
          </a:p>
          <a:p>
            <a:endParaRPr lang="en-GB" altLang="en-US"/>
          </a:p>
          <a:p>
            <a:endParaRPr lang="en-GB" altLang="en-US"/>
          </a:p>
        </p:txBody>
      </p:sp>
      <p:sp>
        <p:nvSpPr>
          <p:cNvPr id="22532" name="Slide Number Placeholder 3">
            <a:extLst>
              <a:ext uri="{FF2B5EF4-FFF2-40B4-BE49-F238E27FC236}">
                <a16:creationId xmlns:a16="http://schemas.microsoft.com/office/drawing/2014/main" id="{AD4A21A9-EF6B-D7DD-92EF-61D7E78686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601A1DCD-F782-C146-BA13-BA986065012F}" type="slidenum">
              <a:rPr lang="en-US" altLang="en-US" sz="900"/>
              <a:pPr>
                <a:spcBef>
                  <a:spcPct val="0"/>
                </a:spcBef>
                <a:buClrTx/>
                <a:buFontTx/>
                <a:buNone/>
              </a:pPr>
              <a:t>21</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83642C9-DBB4-8BBA-7446-C4BE4D5ABD83}"/>
              </a:ext>
            </a:extLst>
          </p:cNvPr>
          <p:cNvSpPr>
            <a:spLocks noGrp="1"/>
          </p:cNvSpPr>
          <p:nvPr>
            <p:ph type="title"/>
          </p:nvPr>
        </p:nvSpPr>
        <p:spPr/>
        <p:txBody>
          <a:bodyPr/>
          <a:lstStyle/>
          <a:p>
            <a:endParaRPr lang="en-GB" altLang="en-US"/>
          </a:p>
        </p:txBody>
      </p:sp>
      <p:sp>
        <p:nvSpPr>
          <p:cNvPr id="23555" name="Slide Number Placeholder 3">
            <a:extLst>
              <a:ext uri="{FF2B5EF4-FFF2-40B4-BE49-F238E27FC236}">
                <a16:creationId xmlns:a16="http://schemas.microsoft.com/office/drawing/2014/main" id="{181D9B9C-8141-18A3-1277-BAB964DB2E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A7FE8711-36BE-B74F-8CAC-6CC9575D7823}" type="slidenum">
              <a:rPr lang="en-US" altLang="en-US" sz="900"/>
              <a:pPr>
                <a:spcBef>
                  <a:spcPct val="0"/>
                </a:spcBef>
                <a:buClrTx/>
                <a:buFontTx/>
                <a:buNone/>
              </a:pPr>
              <a:t>22</a:t>
            </a:fld>
            <a:endParaRPr lang="en-US" altLang="en-US" sz="1200"/>
          </a:p>
        </p:txBody>
      </p:sp>
      <p:pic>
        <p:nvPicPr>
          <p:cNvPr id="23556" name="Picture 2">
            <a:extLst>
              <a:ext uri="{FF2B5EF4-FFF2-40B4-BE49-F238E27FC236}">
                <a16:creationId xmlns:a16="http://schemas.microsoft.com/office/drawing/2014/main" id="{D88A16FF-20BF-1290-EAE5-ABA63BDDC7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2916238" cy="35004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3">
            <a:extLst>
              <a:ext uri="{FF2B5EF4-FFF2-40B4-BE49-F238E27FC236}">
                <a16:creationId xmlns:a16="http://schemas.microsoft.com/office/drawing/2014/main" id="{F20B6A3B-0EDD-51FC-FAB2-334B43171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0"/>
            <a:ext cx="2879725" cy="331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4">
            <a:extLst>
              <a:ext uri="{FF2B5EF4-FFF2-40B4-BE49-F238E27FC236}">
                <a16:creationId xmlns:a16="http://schemas.microsoft.com/office/drawing/2014/main" id="{ED010931-5B50-15C8-50AC-5A4EAF837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0"/>
            <a:ext cx="3348037"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6">
            <a:extLst>
              <a:ext uri="{FF2B5EF4-FFF2-40B4-BE49-F238E27FC236}">
                <a16:creationId xmlns:a16="http://schemas.microsoft.com/office/drawing/2014/main" id="{BFBE70CB-7CD4-BBCB-B5B0-EFCE98A60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4725"/>
            <a:ext cx="2411413"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7">
            <a:extLst>
              <a:ext uri="{FF2B5EF4-FFF2-40B4-BE49-F238E27FC236}">
                <a16:creationId xmlns:a16="http://schemas.microsoft.com/office/drawing/2014/main" id="{87D0590F-6C08-E83B-2E97-B960401862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519488"/>
            <a:ext cx="2987675" cy="333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1" name="Picture 8">
            <a:extLst>
              <a:ext uri="{FF2B5EF4-FFF2-40B4-BE49-F238E27FC236}">
                <a16:creationId xmlns:a16="http://schemas.microsoft.com/office/drawing/2014/main" id="{AF9B2382-7334-80CA-8596-CFBE7B5000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3316288"/>
            <a:ext cx="3744912" cy="354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2" name="TextBox 4">
            <a:extLst>
              <a:ext uri="{FF2B5EF4-FFF2-40B4-BE49-F238E27FC236}">
                <a16:creationId xmlns:a16="http://schemas.microsoft.com/office/drawing/2014/main" id="{298359E8-10C4-B6CF-6613-CD7CC07F7327}"/>
              </a:ext>
            </a:extLst>
          </p:cNvPr>
          <p:cNvSpPr txBox="1">
            <a:spLocks noChangeArrowheads="1"/>
          </p:cNvSpPr>
          <p:nvPr/>
        </p:nvSpPr>
        <p:spPr bwMode="auto">
          <a:xfrm>
            <a:off x="1206500" y="620713"/>
            <a:ext cx="682148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b="1">
                <a:solidFill>
                  <a:srgbClr val="FFFF00"/>
                </a:solidFill>
                <a:latin typeface="Times" charset="0"/>
              </a:rPr>
              <a:t>I conclude the documentary with the words: ‘</a:t>
            </a:r>
            <a:r>
              <a:rPr lang="en-GB" altLang="en-US" b="1" i="1">
                <a:solidFill>
                  <a:srgbClr val="FFFF00"/>
                </a:solidFill>
                <a:latin typeface="Times" charset="0"/>
              </a:rPr>
              <a:t>My hope and aspiration is that they will continue to come – our challenge as parents is how we instil that connection with the motherland – where it began for all of 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58BF70C-5A31-8F96-7073-F2B79CCDB165}"/>
              </a:ext>
            </a:extLst>
          </p:cNvPr>
          <p:cNvSpPr>
            <a:spLocks noGrp="1"/>
          </p:cNvSpPr>
          <p:nvPr>
            <p:ph type="title"/>
          </p:nvPr>
        </p:nvSpPr>
        <p:spPr>
          <a:xfrm>
            <a:off x="685800" y="609600"/>
            <a:ext cx="7772400" cy="803275"/>
          </a:xfrm>
        </p:spPr>
        <p:txBody>
          <a:bodyPr/>
          <a:lstStyle/>
          <a:p>
            <a:r>
              <a:rPr lang="en-GB" altLang="en-US" sz="2800" b="1"/>
              <a:t>British-Bangladeshis 2022: </a:t>
            </a:r>
            <a:r>
              <a:rPr lang="en-GB" altLang="en-US" sz="2800" b="1" i="1"/>
              <a:t>A sociology </a:t>
            </a:r>
          </a:p>
        </p:txBody>
      </p:sp>
      <p:sp>
        <p:nvSpPr>
          <p:cNvPr id="3" name="Content Placeholder 2">
            <a:extLst>
              <a:ext uri="{FF2B5EF4-FFF2-40B4-BE49-F238E27FC236}">
                <a16:creationId xmlns:a16="http://schemas.microsoft.com/office/drawing/2014/main" id="{866EA7D9-C6A9-07B4-4D1E-5545BA9D1A3D}"/>
              </a:ext>
            </a:extLst>
          </p:cNvPr>
          <p:cNvSpPr>
            <a:spLocks noGrp="1"/>
          </p:cNvSpPr>
          <p:nvPr>
            <p:ph idx="1"/>
          </p:nvPr>
        </p:nvSpPr>
        <p:spPr>
          <a:xfrm>
            <a:off x="685800" y="1125538"/>
            <a:ext cx="7847013" cy="5616575"/>
          </a:xfrm>
        </p:spPr>
        <p:txBody>
          <a:bodyPr/>
          <a:lstStyle/>
          <a:p>
            <a:pPr>
              <a:buFont typeface="Arial" panose="020B0604020202020204" pitchFamily="34" charset="0"/>
              <a:buChar char="•"/>
              <a:defRPr/>
            </a:pPr>
            <a:r>
              <a:rPr lang="en-GB" sz="2000" dirty="0"/>
              <a:t>The question of identity (subjective/ multifaceted) lingers…</a:t>
            </a:r>
          </a:p>
          <a:p>
            <a:pPr>
              <a:buFont typeface="Arial" panose="020B0604020202020204" pitchFamily="34" charset="0"/>
              <a:buChar char="•"/>
              <a:defRPr/>
            </a:pPr>
            <a:r>
              <a:rPr lang="en-GB" sz="2000" dirty="0"/>
              <a:t>The claim to ‘Britishness’ is real – fluid/ complex/ subjective/ exclusive/ difficult to grasp and define</a:t>
            </a:r>
          </a:p>
          <a:p>
            <a:pPr>
              <a:buFont typeface="Arial" panose="020B0604020202020204" pitchFamily="34" charset="0"/>
              <a:buChar char="•"/>
              <a:defRPr/>
            </a:pPr>
            <a:r>
              <a:rPr lang="en-GB" sz="2000" dirty="0"/>
              <a:t>Inter-generational disparity/ conflict (culture, language, technology, ideology)</a:t>
            </a:r>
          </a:p>
          <a:p>
            <a:pPr>
              <a:buFont typeface="Arial" panose="020B0604020202020204" pitchFamily="34" charset="0"/>
              <a:buChar char="•"/>
              <a:defRPr/>
            </a:pPr>
            <a:r>
              <a:rPr lang="en-GB" sz="2000" dirty="0"/>
              <a:t>Patriarchy is ‘real’ – educated and confident generation of women pushing the boundaries</a:t>
            </a:r>
          </a:p>
          <a:p>
            <a:pPr>
              <a:buFont typeface="Arial" panose="020B0604020202020204" pitchFamily="34" charset="0"/>
              <a:buChar char="•"/>
              <a:defRPr/>
            </a:pPr>
            <a:r>
              <a:rPr lang="en-GB" sz="2000" dirty="0"/>
              <a:t>Working-class reality (overcrowding - housing, health disparities, unemployment, service sector/ retail low paid jobs, crime) – </a:t>
            </a:r>
            <a:r>
              <a:rPr lang="en-GB" sz="2000" b="1" dirty="0"/>
              <a:t>Covid-19</a:t>
            </a:r>
            <a:endParaRPr lang="en-GB" sz="2000" dirty="0"/>
          </a:p>
          <a:p>
            <a:pPr>
              <a:buFont typeface="Arial" panose="020B0604020202020204" pitchFamily="34" charset="0"/>
              <a:buChar char="•"/>
              <a:defRPr/>
            </a:pPr>
            <a:r>
              <a:rPr lang="en-GB" sz="2000" dirty="0"/>
              <a:t>Racism as a ‘lived experience’ – ‘new’ cultural racisms of ‘difference’, Islamophobia </a:t>
            </a:r>
          </a:p>
          <a:p>
            <a:pPr>
              <a:buFont typeface="Arial" panose="020B0604020202020204" pitchFamily="34" charset="0"/>
              <a:buChar char="•"/>
              <a:defRPr/>
            </a:pPr>
            <a:r>
              <a:rPr lang="en-GB" sz="2000" dirty="0"/>
              <a:t>Diversity among British-Bangladeshis (geography, social class, caste, urban/ rural, education, profession, ‘new’ European migrants)</a:t>
            </a:r>
          </a:p>
          <a:p>
            <a:pPr>
              <a:buFont typeface="Arial" panose="020B0604020202020204" pitchFamily="34" charset="0"/>
              <a:buChar char="•"/>
              <a:defRPr/>
            </a:pPr>
            <a:r>
              <a:rPr lang="en-GB" sz="2000" dirty="0"/>
              <a:t>Lack of representation in arts, media, sports</a:t>
            </a:r>
          </a:p>
          <a:p>
            <a:pPr marL="0" indent="0">
              <a:buFontTx/>
              <a:buNone/>
              <a:defRPr/>
            </a:pPr>
            <a:endParaRPr lang="en-GB" dirty="0"/>
          </a:p>
        </p:txBody>
      </p:sp>
      <p:sp>
        <p:nvSpPr>
          <p:cNvPr id="24580" name="Slide Number Placeholder 3">
            <a:extLst>
              <a:ext uri="{FF2B5EF4-FFF2-40B4-BE49-F238E27FC236}">
                <a16:creationId xmlns:a16="http://schemas.microsoft.com/office/drawing/2014/main" id="{10D5B4F5-D636-E196-D5C3-26DF7E8B04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endParaRPr lang="en-US" altLang="en-US"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5C70322-45B4-22B4-2CC3-CCE2346C420A}"/>
              </a:ext>
            </a:extLst>
          </p:cNvPr>
          <p:cNvSpPr>
            <a:spLocks noGrp="1"/>
          </p:cNvSpPr>
          <p:nvPr>
            <p:ph type="title"/>
          </p:nvPr>
        </p:nvSpPr>
        <p:spPr/>
        <p:txBody>
          <a:bodyPr/>
          <a:lstStyle/>
          <a:p>
            <a:r>
              <a:rPr lang="en-GB" altLang="en-US" sz="4800" b="1"/>
              <a:t>The debate continues… </a:t>
            </a:r>
          </a:p>
        </p:txBody>
      </p:sp>
      <p:sp>
        <p:nvSpPr>
          <p:cNvPr id="25603" name="Content Placeholder 2">
            <a:extLst>
              <a:ext uri="{FF2B5EF4-FFF2-40B4-BE49-F238E27FC236}">
                <a16:creationId xmlns:a16="http://schemas.microsoft.com/office/drawing/2014/main" id="{F8E9844F-49BD-7D8E-EBC7-FD41BF81C6F0}"/>
              </a:ext>
            </a:extLst>
          </p:cNvPr>
          <p:cNvSpPr>
            <a:spLocks noGrp="1"/>
          </p:cNvSpPr>
          <p:nvPr>
            <p:ph idx="1"/>
          </p:nvPr>
        </p:nvSpPr>
        <p:spPr>
          <a:xfrm>
            <a:off x="685800" y="1557338"/>
            <a:ext cx="7772400" cy="4967287"/>
          </a:xfrm>
        </p:spPr>
        <p:txBody>
          <a:bodyPr/>
          <a:lstStyle/>
          <a:p>
            <a:pPr marL="0" indent="0">
              <a:buFontTx/>
              <a:buNone/>
            </a:pPr>
            <a:r>
              <a:rPr lang="en-GB" altLang="en-US" sz="4800"/>
              <a:t>Aminul Hoque</a:t>
            </a:r>
          </a:p>
          <a:p>
            <a:pPr marL="0" indent="0">
              <a:buFontTx/>
              <a:buNone/>
            </a:pPr>
            <a:r>
              <a:rPr lang="en-GB" altLang="en-US" sz="2400"/>
              <a:t>Department of Educational Studies, Goldsmiths College, University of London</a:t>
            </a:r>
          </a:p>
          <a:p>
            <a:pPr marL="0" indent="0">
              <a:buFontTx/>
              <a:buNone/>
            </a:pPr>
            <a:r>
              <a:rPr lang="en-GB" altLang="en-US">
                <a:hlinkClick r:id="rId2"/>
              </a:rPr>
              <a:t>a.hoque@gold.ac.uk</a:t>
            </a:r>
            <a:endParaRPr lang="en-GB" altLang="en-US"/>
          </a:p>
          <a:p>
            <a:pPr marL="0" indent="0">
              <a:buFontTx/>
              <a:buNone/>
            </a:pPr>
            <a:r>
              <a:rPr lang="en-GB" altLang="en-US"/>
              <a:t>@BrIslam2015</a:t>
            </a:r>
          </a:p>
        </p:txBody>
      </p:sp>
      <p:sp>
        <p:nvSpPr>
          <p:cNvPr id="25604" name="Slide Number Placeholder 3">
            <a:extLst>
              <a:ext uri="{FF2B5EF4-FFF2-40B4-BE49-F238E27FC236}">
                <a16:creationId xmlns:a16="http://schemas.microsoft.com/office/drawing/2014/main" id="{F0804FD3-FF4E-BE2A-11E0-DBD5E3AA21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5D4AF1AF-A6A1-7B4E-9DDF-DA1CDA947AAD}" type="slidenum">
              <a:rPr lang="en-US" altLang="en-US" sz="900"/>
              <a:pPr>
                <a:spcBef>
                  <a:spcPct val="0"/>
                </a:spcBef>
                <a:buClrTx/>
                <a:buFontTx/>
                <a:buNone/>
              </a:pPr>
              <a:t>24</a:t>
            </a:fld>
            <a:endParaRPr lang="en-US" altLang="en-US"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85657BE-CB20-390E-56D7-3470F4BD1716}"/>
              </a:ext>
            </a:extLst>
          </p:cNvPr>
          <p:cNvSpPr>
            <a:spLocks noGrp="1"/>
          </p:cNvSpPr>
          <p:nvPr>
            <p:ph type="title"/>
          </p:nvPr>
        </p:nvSpPr>
        <p:spPr>
          <a:xfrm>
            <a:off x="685800" y="404813"/>
            <a:ext cx="7772400" cy="503237"/>
          </a:xfrm>
        </p:spPr>
        <p:txBody>
          <a:bodyPr/>
          <a:lstStyle/>
          <a:p>
            <a:r>
              <a:rPr lang="en-GB" altLang="en-US" sz="2800"/>
              <a:t>References</a:t>
            </a:r>
          </a:p>
        </p:txBody>
      </p:sp>
      <p:sp>
        <p:nvSpPr>
          <p:cNvPr id="26627" name="Content Placeholder 2">
            <a:extLst>
              <a:ext uri="{FF2B5EF4-FFF2-40B4-BE49-F238E27FC236}">
                <a16:creationId xmlns:a16="http://schemas.microsoft.com/office/drawing/2014/main" id="{E78CF406-5E99-65E2-776C-F687DD47C6EB}"/>
              </a:ext>
            </a:extLst>
          </p:cNvPr>
          <p:cNvSpPr>
            <a:spLocks noGrp="1"/>
          </p:cNvSpPr>
          <p:nvPr>
            <p:ph idx="1"/>
          </p:nvPr>
        </p:nvSpPr>
        <p:spPr>
          <a:xfrm>
            <a:off x="685800" y="836613"/>
            <a:ext cx="7772400" cy="5259387"/>
          </a:xfrm>
        </p:spPr>
        <p:txBody>
          <a:bodyPr/>
          <a:lstStyle/>
          <a:p>
            <a:pPr marL="0" indent="0">
              <a:buFontTx/>
              <a:buNone/>
            </a:pPr>
            <a:r>
              <a:rPr lang="en-GB" altLang="en-US" sz="1000"/>
              <a:t>Al-Ali, N. and K. Koser (2002) ‘Transnationalism, International Migration and Home’, in N. Al-Ali and K. Koser (eds) </a:t>
            </a:r>
            <a:r>
              <a:rPr lang="en-GB" altLang="en-US" sz="1000" i="1"/>
              <a:t>New Approaches to Migration? Transnational Communities and the Transformation of Home</a:t>
            </a:r>
            <a:r>
              <a:rPr lang="en-GB" altLang="en-US" sz="1000"/>
              <a:t>, pp. 1–14. London &amp; New York: Routledge</a:t>
            </a:r>
          </a:p>
          <a:p>
            <a:pPr marL="0" indent="0">
              <a:buFontTx/>
              <a:buNone/>
            </a:pPr>
            <a:r>
              <a:rPr lang="en-GB" altLang="en-US" sz="1000"/>
              <a:t>Ashcroft, R (2000) in Ashcroft, R &amp; Griffiths, G (eds, 2000) </a:t>
            </a:r>
            <a:r>
              <a:rPr lang="en-GB" altLang="en-US" sz="1000" i="1"/>
              <a:t>Post-Colonial Studies: The Key Concepts</a:t>
            </a:r>
            <a:r>
              <a:rPr lang="en-GB" altLang="en-US" sz="1000"/>
              <a:t>, London: Routledge</a:t>
            </a:r>
          </a:p>
          <a:p>
            <a:pPr marL="0" indent="0">
              <a:buFontTx/>
              <a:buNone/>
            </a:pPr>
            <a:r>
              <a:rPr lang="en-GB" altLang="en-US" sz="1000"/>
              <a:t>Bhaba, H.K (2004) </a:t>
            </a:r>
            <a:r>
              <a:rPr lang="en-GB" altLang="en-US" sz="1000" i="1"/>
              <a:t>The Location of Culture</a:t>
            </a:r>
            <a:r>
              <a:rPr lang="en-GB" altLang="en-US" sz="1000"/>
              <a:t>, London: Routledge</a:t>
            </a:r>
          </a:p>
          <a:p>
            <a:pPr marL="0" indent="0">
              <a:buFontTx/>
              <a:buNone/>
            </a:pPr>
            <a:r>
              <a:rPr lang="en-GB" altLang="en-US" sz="1000"/>
              <a:t>Bourdieu, P (1986) ‘The Forms of Capital’, in Richardson, J.E (ed, 1986) </a:t>
            </a:r>
            <a:r>
              <a:rPr lang="en-GB" altLang="en-US" sz="1000" i="1"/>
              <a:t>The Handbook of Theory of Research for the Sociology of Education’, </a:t>
            </a:r>
            <a:r>
              <a:rPr lang="en-GB" altLang="en-US" sz="1000"/>
              <a:t>Greenwood Press</a:t>
            </a:r>
          </a:p>
          <a:p>
            <a:pPr marL="0" indent="0">
              <a:buFontTx/>
              <a:buNone/>
            </a:pPr>
            <a:r>
              <a:rPr lang="en-GB" altLang="en-US" sz="1000"/>
              <a:t>Cox, S (2020) ‘Telling the ‘hidden’ histories of British-Bangladeshis’, 25</a:t>
            </a:r>
            <a:r>
              <a:rPr lang="en-GB" altLang="en-US" sz="1000" baseline="30000"/>
              <a:t>th</a:t>
            </a:r>
            <a:r>
              <a:rPr lang="en-GB" altLang="en-US" sz="1000"/>
              <a:t> Feb 2020, </a:t>
            </a:r>
            <a:r>
              <a:rPr lang="en-GB" altLang="en-US" sz="1000">
                <a:hlinkClick r:id="rId2"/>
              </a:rPr>
              <a:t>https://www.gold.ac.uk/news/a-very-british-history/</a:t>
            </a:r>
            <a:endParaRPr lang="en-GB" altLang="en-US" sz="1000"/>
          </a:p>
          <a:p>
            <a:pPr marL="0" indent="0">
              <a:buFontTx/>
              <a:buNone/>
            </a:pPr>
            <a:r>
              <a:rPr lang="en-GB" altLang="en-US" sz="1000"/>
              <a:t>Fuller-Iglesias, H.R (2015) ‘The view from back home: interpersonal dynamics</a:t>
            </a:r>
          </a:p>
          <a:p>
            <a:pPr marL="0" indent="0">
              <a:buFontTx/>
              <a:buNone/>
            </a:pPr>
            <a:r>
              <a:rPr lang="en-GB" altLang="en-US" sz="1000"/>
              <a:t>of transnational Mexican families’, </a:t>
            </a:r>
            <a:r>
              <a:rPr lang="en-GB" altLang="en-US" sz="1000" i="1"/>
              <a:t>Journal of Ethnic and Migration Studies, </a:t>
            </a:r>
            <a:r>
              <a:rPr lang="en-GB" altLang="en-US" sz="1000"/>
              <a:t>41(11): 1703-1724</a:t>
            </a:r>
          </a:p>
          <a:p>
            <a:pPr marL="0" indent="0">
              <a:buFontTx/>
              <a:buNone/>
            </a:pPr>
            <a:r>
              <a:rPr lang="en-GB" altLang="en-US" sz="1000"/>
              <a:t>Gilroy, P (1997) ‘Diaspora and the detours of Identity’ in Woodward, K (ed, 1997) </a:t>
            </a:r>
            <a:r>
              <a:rPr lang="en-GB" altLang="en-US" sz="1000" i="1"/>
              <a:t>Identity and Difference, </a:t>
            </a:r>
            <a:r>
              <a:rPr lang="en-GB" altLang="en-US" sz="1000"/>
              <a:t>London: Sage</a:t>
            </a:r>
          </a:p>
          <a:p>
            <a:pPr marL="0" indent="0">
              <a:buFontTx/>
              <a:buNone/>
            </a:pPr>
            <a:r>
              <a:rPr lang="en-GB" altLang="en-US" sz="1000"/>
              <a:t>Hall, S (1990) ‘Cultural Identity and Diaspora’, in J. Rutherford (ed.) </a:t>
            </a:r>
            <a:r>
              <a:rPr lang="en-GB" altLang="en-US" sz="1000" i="1"/>
              <a:t>Identity: Community, Culture, Difference</a:t>
            </a:r>
            <a:r>
              <a:rPr lang="en-GB" altLang="en-US" sz="1000"/>
              <a:t>, pp. 222–37. London: Lawrence &amp; Wishart</a:t>
            </a:r>
          </a:p>
          <a:p>
            <a:pPr marL="0" indent="0">
              <a:buFontTx/>
              <a:buNone/>
            </a:pPr>
            <a:r>
              <a:rPr lang="en-GB" altLang="en-US" sz="1000"/>
              <a:t>Hall, S (1996) ‘Who needs “identity”?’, in Hall, S and du Gay, P (eds) </a:t>
            </a:r>
            <a:r>
              <a:rPr lang="en-GB" altLang="en-US" sz="1000" i="1"/>
              <a:t>Questions of Cultural Identity, </a:t>
            </a:r>
            <a:r>
              <a:rPr lang="en-GB" altLang="en-US" sz="1000"/>
              <a:t>London: Sage</a:t>
            </a:r>
          </a:p>
          <a:p>
            <a:pPr marL="0" indent="0">
              <a:buFontTx/>
              <a:buNone/>
            </a:pPr>
            <a:r>
              <a:rPr lang="en-GB" altLang="en-US" sz="1000"/>
              <a:t>Hoque, A &amp; Keelan, A (2020) </a:t>
            </a:r>
            <a:r>
              <a:rPr lang="en-GB" altLang="en-US" sz="1000" i="1"/>
              <a:t>A Very British History: British Bangladeshis, </a:t>
            </a:r>
            <a:r>
              <a:rPr lang="en-GB" altLang="en-US" sz="1000"/>
              <a:t>26</a:t>
            </a:r>
            <a:r>
              <a:rPr lang="en-GB" altLang="en-US" sz="1000" baseline="30000"/>
              <a:t>th</a:t>
            </a:r>
            <a:r>
              <a:rPr lang="en-GB" altLang="en-US" sz="1000"/>
              <a:t> Feb 2020, 9pm, BBC4</a:t>
            </a:r>
          </a:p>
          <a:p>
            <a:pPr marL="0" indent="0">
              <a:buFontTx/>
              <a:buNone/>
            </a:pPr>
            <a:r>
              <a:rPr lang="en-GB" altLang="en-US" sz="1000"/>
              <a:t>Kearney, C (2003) </a:t>
            </a:r>
            <a:r>
              <a:rPr lang="en-GB" altLang="en-US" sz="1000" i="1"/>
              <a:t>The Monkey’s Mask: Identity, memory, narrative and voice, </a:t>
            </a:r>
            <a:r>
              <a:rPr lang="en-GB" altLang="en-US" sz="1000"/>
              <a:t>Stoke-on-Trent: Trentham Books. </a:t>
            </a:r>
          </a:p>
          <a:p>
            <a:pPr marL="0" indent="0">
              <a:buFontTx/>
              <a:buNone/>
            </a:pPr>
            <a:r>
              <a:rPr lang="en-GB" altLang="en-US" sz="1000"/>
              <a:t>Kershen, A (eds, 1998) </a:t>
            </a:r>
            <a:r>
              <a:rPr lang="en-GB" altLang="en-US" sz="1000" i="1"/>
              <a:t>A Question of Identity, </a:t>
            </a:r>
            <a:r>
              <a:rPr lang="en-GB" altLang="en-US" sz="1000"/>
              <a:t>Aldershot: Ashgate.  </a:t>
            </a:r>
          </a:p>
          <a:p>
            <a:pPr marL="0" indent="0">
              <a:buFontTx/>
              <a:buNone/>
            </a:pPr>
            <a:r>
              <a:rPr lang="en-GB" altLang="en-US" sz="1000"/>
              <a:t>Lawler, S (2005), ‘Introduction: Class, Culture and Identity’, </a:t>
            </a:r>
            <a:r>
              <a:rPr lang="en-GB" altLang="en-US" sz="1000" i="1"/>
              <a:t>Sociology, </a:t>
            </a:r>
            <a:r>
              <a:rPr lang="en-GB" altLang="en-US" sz="1000"/>
              <a:t>Vol 39 (5): 797-806</a:t>
            </a:r>
          </a:p>
          <a:p>
            <a:pPr marL="0" indent="0">
              <a:buFontTx/>
              <a:buNone/>
            </a:pPr>
            <a:r>
              <a:rPr lang="en-GB" altLang="en-US" sz="1000"/>
              <a:t>Lawler, S (2013) </a:t>
            </a:r>
            <a:r>
              <a:rPr lang="en-GB" altLang="en-US" sz="1000" i="1"/>
              <a:t>Identity: Sociological perspectives, 2</a:t>
            </a:r>
            <a:r>
              <a:rPr lang="en-GB" altLang="en-US" sz="1000" i="1" baseline="30000"/>
              <a:t>nd</a:t>
            </a:r>
            <a:r>
              <a:rPr lang="en-GB" altLang="en-US" sz="1000" i="1"/>
              <a:t> ed, </a:t>
            </a:r>
            <a:r>
              <a:rPr lang="en-GB" altLang="en-US" sz="1000"/>
              <a:t>Cambridge: Polity Press. </a:t>
            </a:r>
          </a:p>
          <a:p>
            <a:pPr marL="0" indent="0">
              <a:buFontTx/>
              <a:buNone/>
            </a:pPr>
            <a:r>
              <a:rPr lang="en-GB" altLang="en-US" sz="1000"/>
              <a:t>Lerner, G (1986) </a:t>
            </a:r>
            <a:r>
              <a:rPr lang="en-GB" altLang="en-US" sz="1000" i="1"/>
              <a:t>The Creation of Patriarchy, </a:t>
            </a:r>
            <a:r>
              <a:rPr lang="en-GB" altLang="en-US" sz="1000"/>
              <a:t>New York: Oxford University Press</a:t>
            </a:r>
          </a:p>
          <a:p>
            <a:pPr marL="0" indent="0">
              <a:buFontTx/>
              <a:buNone/>
            </a:pPr>
            <a:r>
              <a:rPr lang="en-GB" altLang="en-US" sz="1000"/>
              <a:t>Maalouf, A (2000) </a:t>
            </a:r>
            <a:r>
              <a:rPr lang="en-GB" altLang="en-US" sz="1000" i="1"/>
              <a:t>On Identity, </a:t>
            </a:r>
            <a:r>
              <a:rPr lang="en-GB" altLang="en-US" sz="1000"/>
              <a:t>London: Harville Press</a:t>
            </a:r>
          </a:p>
          <a:p>
            <a:pPr marL="0" indent="0">
              <a:buFontTx/>
              <a:buNone/>
            </a:pPr>
            <a:r>
              <a:rPr lang="en-GB" altLang="en-US" sz="1000"/>
              <a:t>Mallet, S., (2004) ‘Understanding home: a critical review of the literature’,  </a:t>
            </a:r>
            <a:r>
              <a:rPr lang="en-GB" altLang="en-US" sz="1000" i="1"/>
              <a:t>Sociological Review</a:t>
            </a:r>
            <a:r>
              <a:rPr lang="en-GB" altLang="en-US" sz="1000"/>
              <a:t>, 52 (1),62–89</a:t>
            </a:r>
          </a:p>
          <a:p>
            <a:pPr marL="0" indent="0">
              <a:buFontTx/>
              <a:buNone/>
            </a:pPr>
            <a:r>
              <a:rPr lang="en-GB" altLang="en-US" sz="1000"/>
              <a:t>Massey, D (1994) </a:t>
            </a:r>
            <a:r>
              <a:rPr lang="en-GB" altLang="en-US" sz="1000" i="1"/>
              <a:t>Space, Place and Gender</a:t>
            </a:r>
            <a:r>
              <a:rPr lang="en-GB" altLang="en-US" sz="1000"/>
              <a:t>, Cambridge: Polity Press</a:t>
            </a:r>
          </a:p>
          <a:p>
            <a:pPr marL="0" indent="0">
              <a:buFontTx/>
              <a:buNone/>
            </a:pPr>
            <a:r>
              <a:rPr lang="en-GB" altLang="en-US" sz="1000"/>
              <a:t>Mungoshi, C., (1981/1975) </a:t>
            </a:r>
            <a:r>
              <a:rPr lang="en-GB" altLang="en-US" sz="1000" i="1"/>
              <a:t>Waiting for the rain</a:t>
            </a:r>
            <a:r>
              <a:rPr lang="en-GB" altLang="en-US" sz="1000"/>
              <a:t>, Harare: Zimbabwe Publishing House</a:t>
            </a:r>
          </a:p>
          <a:p>
            <a:pPr marL="0" indent="0">
              <a:buFontTx/>
              <a:buNone/>
            </a:pPr>
            <a:r>
              <a:rPr lang="en-GB" altLang="en-US" sz="1000"/>
              <a:t>Ndlovu, T (2010) ‘Where is my home? Rethinking person, family, ethnicity and home under increased transnational migration by Zimbabweans’, </a:t>
            </a:r>
            <a:r>
              <a:rPr lang="en-GB" altLang="en-US" sz="1000" i="1"/>
              <a:t>African Identities, </a:t>
            </a:r>
            <a:r>
              <a:rPr lang="en-GB" altLang="en-US" sz="1000"/>
              <a:t>8(2): 117-130</a:t>
            </a:r>
          </a:p>
          <a:p>
            <a:pPr marL="0" indent="0">
              <a:buFontTx/>
              <a:buNone/>
            </a:pPr>
            <a:r>
              <a:rPr lang="en-GB" altLang="en-US" sz="1000"/>
              <a:t>Omaar, R (2007) </a:t>
            </a:r>
            <a:r>
              <a:rPr lang="en-GB" altLang="en-US" sz="1000" i="1"/>
              <a:t>Only Half of Me: British and Muslim – the conflict within, </a:t>
            </a:r>
            <a:r>
              <a:rPr lang="en-GB" altLang="en-US" sz="1000"/>
              <a:t>London: Penguin</a:t>
            </a:r>
          </a:p>
          <a:p>
            <a:pPr marL="0" indent="0">
              <a:buFontTx/>
              <a:buNone/>
            </a:pPr>
            <a:r>
              <a:rPr lang="en-GB" altLang="en-US" sz="1000"/>
              <a:t>Paritus, V (2011) ‘Home” for Now or “Home” for Good? East European Migrants’ Experiences of Accommodation in London’, </a:t>
            </a:r>
            <a:r>
              <a:rPr lang="en-GB" altLang="en-US" sz="1000" i="1"/>
              <a:t>Home Cultures, </a:t>
            </a:r>
            <a:r>
              <a:rPr lang="en-GB" altLang="en-US" sz="1000"/>
              <a:t>8(3): 265-296</a:t>
            </a:r>
          </a:p>
          <a:p>
            <a:pPr marL="0" indent="0">
              <a:buFontTx/>
              <a:buNone/>
            </a:pPr>
            <a:r>
              <a:rPr lang="en-GB" altLang="en-US" sz="1000"/>
              <a:t>Pratt, M. B (1984) ‘Identity: Skin Blood Heart’, in E. Bulkin, M. B. Pratt and B. Smith (eds) </a:t>
            </a:r>
            <a:r>
              <a:rPr lang="en-GB" altLang="en-US" sz="1000" i="1"/>
              <a:t>Yours in Struggle: Three Feminist Perspectives on Anti-Semitism and Racism</a:t>
            </a:r>
            <a:r>
              <a:rPr lang="en-GB" altLang="en-US" sz="1000"/>
              <a:t>, pp. 10–63. New York: Long Haul Press</a:t>
            </a:r>
          </a:p>
          <a:p>
            <a:pPr marL="0" indent="0">
              <a:buFontTx/>
              <a:buNone/>
            </a:pPr>
            <a:r>
              <a:rPr lang="en-GB" altLang="en-US" sz="1000"/>
              <a:t>Rapport, N. and Dawson, A., (1998) </a:t>
            </a:r>
            <a:r>
              <a:rPr lang="en-GB" altLang="en-US" sz="1000" i="1"/>
              <a:t>Migrants of identity: perceptions of home in a world of movement</a:t>
            </a:r>
            <a:r>
              <a:rPr lang="en-GB" altLang="en-US" sz="1000"/>
              <a:t>. Oxford: Berg</a:t>
            </a:r>
          </a:p>
          <a:p>
            <a:pPr marL="0" indent="0">
              <a:buFontTx/>
              <a:buNone/>
            </a:pPr>
            <a:r>
              <a:rPr lang="en-GB" altLang="en-US" sz="1000"/>
              <a:t>Said, E (1979) </a:t>
            </a:r>
            <a:r>
              <a:rPr lang="en-GB" altLang="en-US" sz="1000" i="1"/>
              <a:t>Orientalism, 2</a:t>
            </a:r>
            <a:r>
              <a:rPr lang="en-GB" altLang="en-US" sz="1000" i="1" baseline="30000"/>
              <a:t>nd</a:t>
            </a:r>
            <a:r>
              <a:rPr lang="en-GB" altLang="en-US" sz="1000" i="1"/>
              <a:t> ed, </a:t>
            </a:r>
            <a:r>
              <a:rPr lang="en-GB" altLang="en-US" sz="1000"/>
              <a:t>Harmondsworth: Penguin.</a:t>
            </a:r>
          </a:p>
          <a:p>
            <a:pPr marL="0" indent="0">
              <a:buFontTx/>
              <a:buNone/>
            </a:pPr>
            <a:r>
              <a:rPr lang="en-GB" altLang="en-US" sz="1000"/>
              <a:t>Tyler, I (2010) ‘Designed to fail: A biopolitics of British citizenship’, </a:t>
            </a:r>
            <a:r>
              <a:rPr lang="en-GB" altLang="en-US" sz="1000" i="1"/>
              <a:t>Citizenship Studies, </a:t>
            </a:r>
            <a:r>
              <a:rPr lang="en-GB" altLang="en-US" sz="1000"/>
              <a:t>14(1): 61-74</a:t>
            </a:r>
          </a:p>
          <a:p>
            <a:pPr marL="0" indent="0">
              <a:buFontTx/>
              <a:buNone/>
            </a:pPr>
            <a:endParaRPr lang="en-GB" altLang="en-US" sz="1600"/>
          </a:p>
        </p:txBody>
      </p:sp>
      <p:sp>
        <p:nvSpPr>
          <p:cNvPr id="26628" name="Slide Number Placeholder 3">
            <a:extLst>
              <a:ext uri="{FF2B5EF4-FFF2-40B4-BE49-F238E27FC236}">
                <a16:creationId xmlns:a16="http://schemas.microsoft.com/office/drawing/2014/main" id="{3FF1BD36-2EDB-EE62-6CE2-C438F17EB1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FF407BD7-FA0D-CE41-B525-4A3775849163}" type="slidenum">
              <a:rPr lang="en-US" altLang="en-US" sz="900"/>
              <a:pPr>
                <a:spcBef>
                  <a:spcPct val="0"/>
                </a:spcBef>
                <a:buClrTx/>
                <a:buFontTx/>
                <a:buNone/>
              </a:pPr>
              <a:t>25</a:t>
            </a:fld>
            <a:endParaRPr lang="en-US" alt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7801CF9-5060-96C5-84E2-14242AA40B0B}"/>
              </a:ext>
            </a:extLst>
          </p:cNvPr>
          <p:cNvSpPr>
            <a:spLocks noGrp="1"/>
          </p:cNvSpPr>
          <p:nvPr>
            <p:ph type="title"/>
          </p:nvPr>
        </p:nvSpPr>
        <p:spPr/>
        <p:txBody>
          <a:bodyPr/>
          <a:lstStyle/>
          <a:p>
            <a:endParaRPr lang="en-GB" altLang="en-US" b="1"/>
          </a:p>
        </p:txBody>
      </p:sp>
      <p:sp>
        <p:nvSpPr>
          <p:cNvPr id="27651" name="Content Placeholder 2">
            <a:extLst>
              <a:ext uri="{FF2B5EF4-FFF2-40B4-BE49-F238E27FC236}">
                <a16:creationId xmlns:a16="http://schemas.microsoft.com/office/drawing/2014/main" id="{9A64188B-62BF-2FC2-FC65-0FC6481EA444}"/>
              </a:ext>
            </a:extLst>
          </p:cNvPr>
          <p:cNvSpPr>
            <a:spLocks noGrp="1"/>
          </p:cNvSpPr>
          <p:nvPr>
            <p:ph idx="1"/>
          </p:nvPr>
        </p:nvSpPr>
        <p:spPr>
          <a:xfrm>
            <a:off x="685800" y="2205038"/>
            <a:ext cx="7772400" cy="3890962"/>
          </a:xfrm>
        </p:spPr>
        <p:txBody>
          <a:bodyPr/>
          <a:lstStyle/>
          <a:p>
            <a:pPr marL="0" indent="0">
              <a:buFontTx/>
              <a:buNone/>
            </a:pPr>
            <a:r>
              <a:rPr lang="en-GB" altLang="en-US" sz="9600" b="1"/>
              <a:t>Questions?</a:t>
            </a:r>
            <a:endParaRPr lang="en-GB" altLang="en-US" sz="9600"/>
          </a:p>
        </p:txBody>
      </p:sp>
      <p:sp>
        <p:nvSpPr>
          <p:cNvPr id="27652" name="Slide Number Placeholder 3">
            <a:extLst>
              <a:ext uri="{FF2B5EF4-FFF2-40B4-BE49-F238E27FC236}">
                <a16:creationId xmlns:a16="http://schemas.microsoft.com/office/drawing/2014/main" id="{AB9ABBF8-C9A2-B2BD-FABA-84AE5707EC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01B75FA-3AC3-4342-9427-B28A3AB71380}" type="slidenum">
              <a:rPr lang="en-US" altLang="en-US" sz="900">
                <a:latin typeface="Georgia" panose="02040502050405020303" pitchFamily="18" charset="0"/>
              </a:rPr>
              <a:pPr/>
              <a:t>26</a:t>
            </a:fld>
            <a:endParaRPr lang="en-US" altLang="en-US" sz="1200">
              <a:latin typeface="Georgia" panose="020405020504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328034B-3558-AEBA-3012-9A6941573F83}"/>
              </a:ext>
            </a:extLst>
          </p:cNvPr>
          <p:cNvSpPr>
            <a:spLocks noGrp="1"/>
          </p:cNvSpPr>
          <p:nvPr>
            <p:ph type="title"/>
          </p:nvPr>
        </p:nvSpPr>
        <p:spPr/>
        <p:txBody>
          <a:bodyPr/>
          <a:lstStyle/>
          <a:p>
            <a:endParaRPr lang="en-GB" altLang="en-US"/>
          </a:p>
        </p:txBody>
      </p:sp>
      <p:sp>
        <p:nvSpPr>
          <p:cNvPr id="4099" name="Slide Number Placeholder 3">
            <a:extLst>
              <a:ext uri="{FF2B5EF4-FFF2-40B4-BE49-F238E27FC236}">
                <a16:creationId xmlns:a16="http://schemas.microsoft.com/office/drawing/2014/main" id="{8E2045D6-FED1-CF2F-854D-265AC93C60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982301ED-C8FC-294E-BF08-B1493477C9E5}" type="slidenum">
              <a:rPr lang="en-US" altLang="en-US" sz="900"/>
              <a:pPr>
                <a:spcBef>
                  <a:spcPct val="0"/>
                </a:spcBef>
                <a:buClrTx/>
                <a:buFontTx/>
                <a:buNone/>
              </a:pPr>
              <a:t>3</a:t>
            </a:fld>
            <a:endParaRPr lang="en-US" altLang="en-US" sz="1200"/>
          </a:p>
        </p:txBody>
      </p:sp>
      <p:pic>
        <p:nvPicPr>
          <p:cNvPr id="4100" name="Picture 2">
            <a:extLst>
              <a:ext uri="{FF2B5EF4-FFF2-40B4-BE49-F238E27FC236}">
                <a16:creationId xmlns:a16="http://schemas.microsoft.com/office/drawing/2014/main" id="{D20ED520-D8F3-B447-3A13-7139B9F197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572000" cy="3789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3">
            <a:extLst>
              <a:ext uri="{FF2B5EF4-FFF2-40B4-BE49-F238E27FC236}">
                <a16:creationId xmlns:a16="http://schemas.microsoft.com/office/drawing/2014/main" id="{C7A5D227-6E88-122C-AD1D-9D2B56E4D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463"/>
            <a:ext cx="45720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F42B454-0628-A29F-F4A7-B402F1E89BC4}"/>
              </a:ext>
            </a:extLst>
          </p:cNvPr>
          <p:cNvSpPr>
            <a:spLocks noGrp="1"/>
          </p:cNvSpPr>
          <p:nvPr>
            <p:ph type="title"/>
          </p:nvPr>
        </p:nvSpPr>
        <p:spPr/>
        <p:txBody>
          <a:bodyPr/>
          <a:lstStyle/>
          <a:p>
            <a:r>
              <a:rPr lang="en-GB" altLang="en-US"/>
              <a:t>British Bangladeshis</a:t>
            </a:r>
          </a:p>
        </p:txBody>
      </p:sp>
      <p:sp>
        <p:nvSpPr>
          <p:cNvPr id="3" name="Content Placeholder 2">
            <a:extLst>
              <a:ext uri="{FF2B5EF4-FFF2-40B4-BE49-F238E27FC236}">
                <a16:creationId xmlns:a16="http://schemas.microsoft.com/office/drawing/2014/main" id="{EDF7E94F-DD48-CDF6-04A9-504F1A28B601}"/>
              </a:ext>
            </a:extLst>
          </p:cNvPr>
          <p:cNvSpPr>
            <a:spLocks noGrp="1"/>
          </p:cNvSpPr>
          <p:nvPr>
            <p:ph idx="1"/>
          </p:nvPr>
        </p:nvSpPr>
        <p:spPr>
          <a:xfrm>
            <a:off x="685800" y="1628775"/>
            <a:ext cx="7772400" cy="5040313"/>
          </a:xfrm>
        </p:spPr>
        <p:txBody>
          <a:bodyPr/>
          <a:lstStyle/>
          <a:p>
            <a:pPr marL="0" indent="0">
              <a:buFontTx/>
              <a:buNone/>
            </a:pPr>
            <a:r>
              <a:rPr lang="en-GB" altLang="en-US" sz="6000"/>
              <a:t>The migration narrative of Bangladeshis coming to Britain is a very ‘British’ story… </a:t>
            </a:r>
          </a:p>
        </p:txBody>
      </p:sp>
      <p:sp>
        <p:nvSpPr>
          <p:cNvPr id="5124" name="Slide Number Placeholder 3">
            <a:extLst>
              <a:ext uri="{FF2B5EF4-FFF2-40B4-BE49-F238E27FC236}">
                <a16:creationId xmlns:a16="http://schemas.microsoft.com/office/drawing/2014/main" id="{7B5BE915-5788-82B6-7D3B-F20246E408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6964F1C7-C195-0641-BB1C-22EC92896737}" type="slidenum">
              <a:rPr lang="en-US" altLang="en-US" sz="900"/>
              <a:pPr>
                <a:spcBef>
                  <a:spcPct val="0"/>
                </a:spcBef>
                <a:buClrTx/>
                <a:buFontTx/>
                <a:buNone/>
              </a:pPr>
              <a:t>4</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3333EF7-D74D-3F3B-6476-0FFE4137DADF}"/>
              </a:ext>
            </a:extLst>
          </p:cNvPr>
          <p:cNvSpPr>
            <a:spLocks noGrp="1"/>
          </p:cNvSpPr>
          <p:nvPr>
            <p:ph type="title"/>
          </p:nvPr>
        </p:nvSpPr>
        <p:spPr>
          <a:xfrm>
            <a:off x="685800" y="609600"/>
            <a:ext cx="7772400" cy="874713"/>
          </a:xfrm>
        </p:spPr>
        <p:txBody>
          <a:bodyPr/>
          <a:lstStyle/>
          <a:p>
            <a:r>
              <a:rPr lang="en-GB" altLang="en-US" sz="5400"/>
              <a:t>Key theoretical ideas</a:t>
            </a:r>
          </a:p>
        </p:txBody>
      </p:sp>
      <p:sp>
        <p:nvSpPr>
          <p:cNvPr id="3" name="Content Placeholder 2">
            <a:extLst>
              <a:ext uri="{FF2B5EF4-FFF2-40B4-BE49-F238E27FC236}">
                <a16:creationId xmlns:a16="http://schemas.microsoft.com/office/drawing/2014/main" id="{CF123F57-26BE-9A31-CE6D-FDFB0407A889}"/>
              </a:ext>
            </a:extLst>
          </p:cNvPr>
          <p:cNvSpPr>
            <a:spLocks noGrp="1"/>
          </p:cNvSpPr>
          <p:nvPr>
            <p:ph idx="1"/>
          </p:nvPr>
        </p:nvSpPr>
        <p:spPr>
          <a:xfrm>
            <a:off x="685800" y="1412875"/>
            <a:ext cx="7772400" cy="5329238"/>
          </a:xfrm>
        </p:spPr>
        <p:txBody>
          <a:bodyPr/>
          <a:lstStyle/>
          <a:p>
            <a:r>
              <a:rPr lang="en-GB" altLang="en-US" sz="2000" b="1"/>
              <a:t>Race – </a:t>
            </a:r>
            <a:r>
              <a:rPr lang="en-GB" altLang="en-US" sz="2000"/>
              <a:t>as something that is not real and has been socially constructed as a divisive marker of ‘us’ and ‘them’, built on a history of colonial unequal power relations (Ashcroft, 2000)</a:t>
            </a:r>
          </a:p>
          <a:p>
            <a:r>
              <a:rPr lang="en-GB" altLang="en-US" sz="2000" b="1"/>
              <a:t>Diaspora</a:t>
            </a:r>
            <a:r>
              <a:rPr lang="en-GB" altLang="en-US" sz="2000"/>
              <a:t> – the construction of transnational diasporic identities is ‘social’ as opposed to ‘natural’. Diaspora – the emotional, political and ideological connection to other people ‘like us’ – is the transnational workings of identity. The study of modern diaspora offers us new possibilities of understanding the post-modern nature of identity as fluid, complex and dynamic (Gilroy, 1997: 303-04) </a:t>
            </a:r>
          </a:p>
          <a:p>
            <a:r>
              <a:rPr lang="en-GB" altLang="en-US" sz="2000" b="1"/>
              <a:t>‘Home’ </a:t>
            </a:r>
            <a:r>
              <a:rPr lang="en-GB" altLang="en-US" sz="2000"/>
              <a:t>– (Paritus, 2011; Ndlovu, 2010)</a:t>
            </a:r>
          </a:p>
          <a:p>
            <a:r>
              <a:rPr lang="en-GB" altLang="en-US" sz="2000" b="1"/>
              <a:t>‘Britishness’ </a:t>
            </a:r>
            <a:r>
              <a:rPr lang="en-GB" altLang="en-US" sz="2000"/>
              <a:t>– as a social construct, and a series of ‘biopolitics’ – field of practices, moral, legal, social, media – that includes and excludes certain groups of people as ‘British’ (Tyler, 2010)</a:t>
            </a:r>
          </a:p>
          <a:p>
            <a:endParaRPr lang="en-GB" altLang="en-US" sz="2000"/>
          </a:p>
        </p:txBody>
      </p:sp>
      <p:sp>
        <p:nvSpPr>
          <p:cNvPr id="6148" name="Slide Number Placeholder 3">
            <a:extLst>
              <a:ext uri="{FF2B5EF4-FFF2-40B4-BE49-F238E27FC236}">
                <a16:creationId xmlns:a16="http://schemas.microsoft.com/office/drawing/2014/main" id="{6B7275E3-B57F-0A9C-0C9E-B0B12ADC27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535B718E-482D-8949-AE79-4956485DB6B5}" type="slidenum">
              <a:rPr lang="en-US" altLang="en-US" sz="900"/>
              <a:pPr>
                <a:spcBef>
                  <a:spcPct val="0"/>
                </a:spcBef>
                <a:buClrTx/>
                <a:buFontTx/>
                <a:buNone/>
              </a:pPr>
              <a:t>5</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25500AC-07C3-EBBC-5315-FEF7935C227B}"/>
              </a:ext>
            </a:extLst>
          </p:cNvPr>
          <p:cNvSpPr>
            <a:spLocks noGrp="1"/>
          </p:cNvSpPr>
          <p:nvPr>
            <p:ph type="title"/>
          </p:nvPr>
        </p:nvSpPr>
        <p:spPr>
          <a:xfrm>
            <a:off x="685800" y="260350"/>
            <a:ext cx="7772400" cy="792163"/>
          </a:xfrm>
        </p:spPr>
        <p:txBody>
          <a:bodyPr/>
          <a:lstStyle/>
          <a:p>
            <a:r>
              <a:rPr lang="en-GB" altLang="en-US" sz="4000"/>
              <a:t>Key theoretical ideas continued…</a:t>
            </a:r>
          </a:p>
        </p:txBody>
      </p:sp>
      <p:sp>
        <p:nvSpPr>
          <p:cNvPr id="3" name="Content Placeholder 2">
            <a:extLst>
              <a:ext uri="{FF2B5EF4-FFF2-40B4-BE49-F238E27FC236}">
                <a16:creationId xmlns:a16="http://schemas.microsoft.com/office/drawing/2014/main" id="{D98D7662-1007-694F-46DF-FE4363E9FD14}"/>
              </a:ext>
            </a:extLst>
          </p:cNvPr>
          <p:cNvSpPr>
            <a:spLocks noGrp="1"/>
          </p:cNvSpPr>
          <p:nvPr>
            <p:ph idx="1"/>
          </p:nvPr>
        </p:nvSpPr>
        <p:spPr>
          <a:xfrm>
            <a:off x="685800" y="908050"/>
            <a:ext cx="7772400" cy="5834063"/>
          </a:xfrm>
        </p:spPr>
        <p:txBody>
          <a:bodyPr/>
          <a:lstStyle/>
          <a:p>
            <a:pPr marL="0" indent="0">
              <a:buFontTx/>
              <a:buNone/>
              <a:defRPr/>
            </a:pPr>
            <a:endParaRPr lang="en-GB" altLang="en-US" sz="2400" b="1" dirty="0">
              <a:solidFill>
                <a:srgbClr val="000000"/>
              </a:solidFill>
            </a:endParaRPr>
          </a:p>
          <a:p>
            <a:pPr>
              <a:defRPr/>
            </a:pPr>
            <a:r>
              <a:rPr lang="en-GB" altLang="en-US" sz="2400" b="1" dirty="0">
                <a:solidFill>
                  <a:srgbClr val="000000"/>
                </a:solidFill>
              </a:rPr>
              <a:t>Identity </a:t>
            </a:r>
            <a:r>
              <a:rPr lang="en-GB" altLang="en-US" sz="2400" dirty="0">
                <a:solidFill>
                  <a:srgbClr val="000000"/>
                </a:solidFill>
              </a:rPr>
              <a:t>(postmodern) - is fluid, dynamic, multifaceted, situational, intersectional, diverse, always in flux, never static, open to change and often contested by its members (Kearney, 2003; </a:t>
            </a:r>
            <a:r>
              <a:rPr lang="en-GB" altLang="en-US" sz="2400" dirty="0" err="1">
                <a:solidFill>
                  <a:srgbClr val="000000"/>
                </a:solidFill>
              </a:rPr>
              <a:t>Kershen</a:t>
            </a:r>
            <a:r>
              <a:rPr lang="en-GB" altLang="en-US" sz="2400" dirty="0">
                <a:solidFill>
                  <a:srgbClr val="000000"/>
                </a:solidFill>
              </a:rPr>
              <a:t>, 1998; </a:t>
            </a:r>
            <a:r>
              <a:rPr lang="en-GB" altLang="en-US" sz="2400" dirty="0" err="1">
                <a:solidFill>
                  <a:srgbClr val="000000"/>
                </a:solidFill>
              </a:rPr>
              <a:t>Maalouf</a:t>
            </a:r>
            <a:r>
              <a:rPr lang="en-GB" altLang="en-US" sz="2400" dirty="0">
                <a:solidFill>
                  <a:srgbClr val="000000"/>
                </a:solidFill>
              </a:rPr>
              <a:t>, 2000; Omaar, 2007) </a:t>
            </a:r>
          </a:p>
          <a:p>
            <a:pPr>
              <a:defRPr/>
            </a:pPr>
            <a:r>
              <a:rPr lang="en-GB" altLang="en-US" sz="2400" b="1" dirty="0">
                <a:solidFill>
                  <a:srgbClr val="000000"/>
                </a:solidFill>
              </a:rPr>
              <a:t>Representation - </a:t>
            </a:r>
            <a:r>
              <a:rPr lang="en-GB" altLang="en-US" sz="2400" dirty="0">
                <a:solidFill>
                  <a:srgbClr val="000000"/>
                </a:solidFill>
              </a:rPr>
              <a:t>how migrant communities have been consistently ‘represented’ through an ‘orientalist’ lens as criminals, dangerous, different, </a:t>
            </a:r>
            <a:r>
              <a:rPr lang="en-GB" altLang="en-US" sz="2400" i="1" dirty="0">
                <a:solidFill>
                  <a:srgbClr val="000000"/>
                </a:solidFill>
              </a:rPr>
              <a:t>burdens </a:t>
            </a:r>
            <a:r>
              <a:rPr lang="en-GB" altLang="en-US" sz="2400" dirty="0">
                <a:solidFill>
                  <a:srgbClr val="000000"/>
                </a:solidFill>
              </a:rPr>
              <a:t>on the welfare state, </a:t>
            </a:r>
            <a:r>
              <a:rPr lang="en-GB" altLang="en-US" sz="2400" i="1" dirty="0">
                <a:solidFill>
                  <a:srgbClr val="000000"/>
                </a:solidFill>
              </a:rPr>
              <a:t>un-</a:t>
            </a:r>
            <a:r>
              <a:rPr lang="en-GB" altLang="en-US" sz="2400" dirty="0">
                <a:solidFill>
                  <a:srgbClr val="000000"/>
                </a:solidFill>
              </a:rPr>
              <a:t>British, and have been situated in the discourse of ‘swamping’ (taking over) – Thatcher, 1978; Farage, 2016. (Hall, 1996; Said, 1979)</a:t>
            </a:r>
          </a:p>
          <a:p>
            <a:pPr>
              <a:defRPr/>
            </a:pPr>
            <a:endParaRPr lang="en-GB" altLang="en-US" dirty="0"/>
          </a:p>
        </p:txBody>
      </p:sp>
      <p:sp>
        <p:nvSpPr>
          <p:cNvPr id="7172" name="Slide Number Placeholder 3">
            <a:extLst>
              <a:ext uri="{FF2B5EF4-FFF2-40B4-BE49-F238E27FC236}">
                <a16:creationId xmlns:a16="http://schemas.microsoft.com/office/drawing/2014/main" id="{D5237063-2AFF-95C0-C2AF-C2A759A983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5AD81B44-E1C4-CB46-A14F-D98DA0EFFE87}" type="slidenum">
              <a:rPr lang="en-US" altLang="en-US" sz="900"/>
              <a:pPr>
                <a:spcBef>
                  <a:spcPct val="0"/>
                </a:spcBef>
                <a:buClrTx/>
                <a:buFontTx/>
                <a:buNone/>
              </a:pPr>
              <a:t>6</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B158162-48B3-2EAF-CDC8-657563C187BF}"/>
              </a:ext>
            </a:extLst>
          </p:cNvPr>
          <p:cNvSpPr>
            <a:spLocks noGrp="1"/>
          </p:cNvSpPr>
          <p:nvPr>
            <p:ph type="title"/>
          </p:nvPr>
        </p:nvSpPr>
        <p:spPr/>
        <p:txBody>
          <a:bodyPr/>
          <a:lstStyle/>
          <a:p>
            <a:endParaRPr lang="en-GB" altLang="en-US"/>
          </a:p>
        </p:txBody>
      </p:sp>
      <p:sp>
        <p:nvSpPr>
          <p:cNvPr id="8195" name="Content Placeholder 2">
            <a:extLst>
              <a:ext uri="{FF2B5EF4-FFF2-40B4-BE49-F238E27FC236}">
                <a16:creationId xmlns:a16="http://schemas.microsoft.com/office/drawing/2014/main" id="{67CA08D9-5D2C-B1AF-E4AF-7554A7FE4008}"/>
              </a:ext>
            </a:extLst>
          </p:cNvPr>
          <p:cNvSpPr>
            <a:spLocks noGrp="1"/>
          </p:cNvSpPr>
          <p:nvPr>
            <p:ph idx="1"/>
          </p:nvPr>
        </p:nvSpPr>
        <p:spPr>
          <a:xfrm>
            <a:off x="685800" y="115888"/>
            <a:ext cx="7772400" cy="6265862"/>
          </a:xfrm>
        </p:spPr>
        <p:txBody>
          <a:bodyPr/>
          <a:lstStyle/>
          <a:p>
            <a:pPr marL="0" indent="0">
              <a:buFontTx/>
              <a:buNone/>
            </a:pPr>
            <a:r>
              <a:rPr lang="en-GB" altLang="en-US" sz="9600"/>
              <a:t>A Very British history: British Bangladeshis</a:t>
            </a:r>
          </a:p>
        </p:txBody>
      </p:sp>
      <p:sp>
        <p:nvSpPr>
          <p:cNvPr id="8196" name="Slide Number Placeholder 3">
            <a:extLst>
              <a:ext uri="{FF2B5EF4-FFF2-40B4-BE49-F238E27FC236}">
                <a16:creationId xmlns:a16="http://schemas.microsoft.com/office/drawing/2014/main" id="{6091C25D-D5E0-0428-4EFE-1C45B9F8BB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488B0DF7-8DC8-1245-A25D-D43EFD1BA287}" type="slidenum">
              <a:rPr lang="en-US" altLang="en-US" sz="900"/>
              <a:pPr>
                <a:spcBef>
                  <a:spcPct val="0"/>
                </a:spcBef>
                <a:buClrTx/>
                <a:buFontTx/>
                <a:buNone/>
              </a:pPr>
              <a:t>7</a:t>
            </a:fld>
            <a:endParaRPr lang="en-US" alt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33A304C-7FCD-5A5A-7411-282D220F9E17}"/>
              </a:ext>
            </a:extLst>
          </p:cNvPr>
          <p:cNvSpPr>
            <a:spLocks noGrp="1"/>
          </p:cNvSpPr>
          <p:nvPr>
            <p:ph type="title"/>
          </p:nvPr>
        </p:nvSpPr>
        <p:spPr>
          <a:xfrm>
            <a:off x="685800" y="609600"/>
            <a:ext cx="7772400" cy="658813"/>
          </a:xfrm>
        </p:spPr>
        <p:txBody>
          <a:bodyPr/>
          <a:lstStyle/>
          <a:p>
            <a:r>
              <a:rPr lang="en-GB" altLang="en-US" sz="3200"/>
              <a:t>Post-War Migration – Historical Context</a:t>
            </a:r>
          </a:p>
        </p:txBody>
      </p:sp>
      <p:sp>
        <p:nvSpPr>
          <p:cNvPr id="3" name="Content Placeholder 2">
            <a:extLst>
              <a:ext uri="{FF2B5EF4-FFF2-40B4-BE49-F238E27FC236}">
                <a16:creationId xmlns:a16="http://schemas.microsoft.com/office/drawing/2014/main" id="{7053FC25-2233-7983-BADB-EE824374A09E}"/>
              </a:ext>
            </a:extLst>
          </p:cNvPr>
          <p:cNvSpPr>
            <a:spLocks noGrp="1"/>
          </p:cNvSpPr>
          <p:nvPr>
            <p:ph idx="1"/>
          </p:nvPr>
        </p:nvSpPr>
        <p:spPr>
          <a:xfrm>
            <a:off x="685800" y="1125538"/>
            <a:ext cx="7772400" cy="4970462"/>
          </a:xfrm>
        </p:spPr>
        <p:txBody>
          <a:bodyPr/>
          <a:lstStyle/>
          <a:p>
            <a:r>
              <a:rPr lang="en-GB" altLang="en-US" sz="2000"/>
              <a:t>Britain needed labour after WWII to rebuild the economy, and many immigrants from the Commonwealth nations (the Caribbean, East Africa, Indian subcontinent) came over to work in certain industrial sectors no longer attractive to the domestic workforce </a:t>
            </a:r>
          </a:p>
          <a:p>
            <a:r>
              <a:rPr lang="en-GB" altLang="en-US" sz="2000"/>
              <a:t>Britain was now a ‘visibly’ multi-ethnic/ cultural society </a:t>
            </a:r>
          </a:p>
          <a:p>
            <a:r>
              <a:rPr lang="en-GB" altLang="en-US" sz="2000"/>
              <a:t>Indigenous British population, especially in cities, were now overtly exposed to new and diverse cultural, religious and linguistic traditions</a:t>
            </a:r>
          </a:p>
          <a:p>
            <a:r>
              <a:rPr lang="en-GB" altLang="en-US" sz="2000"/>
              <a:t>A hostile housing policy and other socio-cultural factors meant that many immigrants were segregated as ‘separate’ communities often living in impoverished, squalid conditions</a:t>
            </a:r>
          </a:p>
          <a:p>
            <a:r>
              <a:rPr lang="en-GB" altLang="en-US" sz="2000"/>
              <a:t>As of Census 2011, approx 513,000 Bangladeshis in England and Wales</a:t>
            </a:r>
          </a:p>
        </p:txBody>
      </p:sp>
      <p:sp>
        <p:nvSpPr>
          <p:cNvPr id="9220" name="Slide Number Placeholder 3">
            <a:extLst>
              <a:ext uri="{FF2B5EF4-FFF2-40B4-BE49-F238E27FC236}">
                <a16:creationId xmlns:a16="http://schemas.microsoft.com/office/drawing/2014/main" id="{7F458EAE-A768-96D6-94FB-D1692A4543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F9DCBECE-08D1-274D-9B66-07A9734D662F}" type="slidenum">
              <a:rPr lang="en-US" altLang="en-US" sz="900"/>
              <a:pPr>
                <a:spcBef>
                  <a:spcPct val="0"/>
                </a:spcBef>
                <a:buClrTx/>
                <a:buFontTx/>
                <a:buNone/>
              </a:pPr>
              <a:t>8</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B3D2ED9-641E-2DE5-A9E6-37B88099856F}"/>
              </a:ext>
            </a:extLst>
          </p:cNvPr>
          <p:cNvSpPr>
            <a:spLocks noGrp="1"/>
          </p:cNvSpPr>
          <p:nvPr>
            <p:ph type="title"/>
          </p:nvPr>
        </p:nvSpPr>
        <p:spPr>
          <a:xfrm>
            <a:off x="685800" y="609600"/>
            <a:ext cx="7772400" cy="587375"/>
          </a:xfrm>
        </p:spPr>
        <p:txBody>
          <a:bodyPr/>
          <a:lstStyle/>
          <a:p>
            <a:r>
              <a:rPr lang="en-GB" altLang="en-US" sz="2800" b="1"/>
              <a:t>British Bangladeshis – A universal story of migration</a:t>
            </a:r>
          </a:p>
        </p:txBody>
      </p:sp>
      <p:graphicFrame>
        <p:nvGraphicFramePr>
          <p:cNvPr id="5" name="Content Placeholder 4">
            <a:extLst>
              <a:ext uri="{FF2B5EF4-FFF2-40B4-BE49-F238E27FC236}">
                <a16:creationId xmlns:a16="http://schemas.microsoft.com/office/drawing/2014/main" id="{E674DBDF-C73A-197F-967E-6D159B5C688A}"/>
              </a:ext>
            </a:extLst>
          </p:cNvPr>
          <p:cNvGraphicFramePr>
            <a:graphicFrameLocks noGrp="1"/>
          </p:cNvGraphicFramePr>
          <p:nvPr>
            <p:ph idx="1"/>
          </p:nvPr>
        </p:nvGraphicFramePr>
        <p:xfrm>
          <a:off x="611560" y="1484784"/>
          <a:ext cx="777240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4" name="Slide Number Placeholder 3">
            <a:extLst>
              <a:ext uri="{FF2B5EF4-FFF2-40B4-BE49-F238E27FC236}">
                <a16:creationId xmlns:a16="http://schemas.microsoft.com/office/drawing/2014/main" id="{509BF90A-ED9E-BEFE-5408-8F7C40F2DF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A0FF0CFF-1B97-9A41-B54B-5401DEDD2202}" type="slidenum">
              <a:rPr lang="en-US" altLang="en-US" sz="900"/>
              <a:pPr>
                <a:spcBef>
                  <a:spcPct val="0"/>
                </a:spcBef>
                <a:buClrTx/>
                <a:buFontTx/>
                <a:buNone/>
              </a:pPr>
              <a:t>9</a:t>
            </a:fld>
            <a:endParaRPr lang="en-US" altLang="en-US" sz="120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4177</TotalTime>
  <Words>2543</Words>
  <Application>Microsoft Macintosh PowerPoint</Application>
  <PresentationFormat>On-screen Show (4:3)</PresentationFormat>
  <Paragraphs>175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Times</vt:lpstr>
      <vt:lpstr>MS PGothic</vt:lpstr>
      <vt:lpstr>Arial</vt:lpstr>
      <vt:lpstr>Georgia</vt:lpstr>
      <vt:lpstr>Times New Roman</vt:lpstr>
      <vt:lpstr>Calibri</vt:lpstr>
      <vt:lpstr>Blank Presentation</vt:lpstr>
      <vt:lpstr>PowerPoint Presentation</vt:lpstr>
      <vt:lpstr>Today’s Talk…</vt:lpstr>
      <vt:lpstr>PowerPoint Presentation</vt:lpstr>
      <vt:lpstr>British Bangladeshis</vt:lpstr>
      <vt:lpstr>Key theoretical ideas</vt:lpstr>
      <vt:lpstr>Key theoretical ideas continued…</vt:lpstr>
      <vt:lpstr>PowerPoint Presentation</vt:lpstr>
      <vt:lpstr>Post-War Migration – Historical Context</vt:lpstr>
      <vt:lpstr>British Bangladeshis – A universal story of migration</vt:lpstr>
      <vt:lpstr>PowerPoint Presentation</vt:lpstr>
      <vt:lpstr>PowerPoint Presentation</vt:lpstr>
      <vt:lpstr>Why is this documentary important?</vt:lpstr>
      <vt:lpstr>PowerPoint Presentation</vt:lpstr>
      <vt:lpstr>Key objectives of the doc</vt:lpstr>
      <vt:lpstr>Key moments of history…</vt:lpstr>
      <vt:lpstr>A very ‘British’ history </vt:lpstr>
      <vt:lpstr>Where is ‘home’ ?</vt:lpstr>
      <vt:lpstr>The fractured concept of ‘home’</vt:lpstr>
      <vt:lpstr>Other key moments… </vt:lpstr>
      <vt:lpstr>Critical response and reception </vt:lpstr>
      <vt:lpstr>Legacy……</vt:lpstr>
      <vt:lpstr>PowerPoint Presentation</vt:lpstr>
      <vt:lpstr>British-Bangladeshis 2022: A sociology </vt:lpstr>
      <vt:lpstr>The debate continues… </vt:lpstr>
      <vt:lpstr>References</vt:lpstr>
      <vt:lpstr>PowerPoint Presentation</vt:lpstr>
    </vt:vector>
  </TitlesOfParts>
  <Company>Goldsmiths College (Office XP CSBuild 2004-05-10-3)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Vicky Annand</dc:creator>
  <cp:lastModifiedBy>Aminul Hoque</cp:lastModifiedBy>
  <cp:revision>215</cp:revision>
  <cp:lastPrinted>2021-02-09T09:15:51Z</cp:lastPrinted>
  <dcterms:created xsi:type="dcterms:W3CDTF">2006-11-17T18:07:42Z</dcterms:created>
  <dcterms:modified xsi:type="dcterms:W3CDTF">2024-06-14T14:02:36Z</dcterms:modified>
</cp:coreProperties>
</file>