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9" r:id="rId2"/>
    <p:sldId id="351" r:id="rId3"/>
    <p:sldId id="367" r:id="rId4"/>
    <p:sldId id="353" r:id="rId5"/>
    <p:sldId id="355" r:id="rId6"/>
    <p:sldId id="360" r:id="rId7"/>
    <p:sldId id="362" r:id="rId8"/>
    <p:sldId id="364" r:id="rId9"/>
    <p:sldId id="357" r:id="rId10"/>
    <p:sldId id="365" r:id="rId11"/>
    <p:sldId id="359" r:id="rId12"/>
    <p:sldId id="319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4" autoAdjust="0"/>
    <p:restoredTop sz="94679"/>
  </p:normalViewPr>
  <p:slideViewPr>
    <p:cSldViewPr>
      <p:cViewPr varScale="1">
        <p:scale>
          <a:sx n="216" d="100"/>
          <a:sy n="216" d="100"/>
        </p:scale>
        <p:origin x="9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BC484-F8CE-4E4C-8E49-3E6ADA87CADB}" type="datetimeFigureOut">
              <a:rPr lang="en-US" smtClean="0"/>
              <a:t>5/14/24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5200B-13CE-4E4F-A995-A9CE84D3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1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a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Life Chang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" y="557530"/>
            <a:ext cx="6635726" cy="57289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- Opportuniti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- Boundle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59" y="570230"/>
            <a:ext cx="6882679" cy="5716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- Presidents and Prime minister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mage - Vis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mage -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mage - Campus Colou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Image - Limitl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Image - Conversatio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Image - Perspectiv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th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Light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Light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Dark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Dark 2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t Statistic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92000" y="1422000"/>
            <a:ext cx="2610000" cy="58477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Add relevant statistics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00" y="1421999"/>
            <a:ext cx="4476059" cy="39423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192000" y="2427840"/>
            <a:ext cx="2610000" cy="58477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Add relevant statistics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92000" y="3433680"/>
            <a:ext cx="2610000" cy="58477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Add relevant </a:t>
            </a:r>
            <a:r>
              <a:rPr lang="en-US" dirty="0"/>
              <a:t>statistics here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1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90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2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3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4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6871-C72F-43DD-9C1D-D28D085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33C16-E188-4B79-8D57-24746A10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1724575"/>
          </a:xfrm>
        </p:spPr>
        <p:txBody>
          <a:bodyPr/>
          <a:lstStyle>
            <a:lvl2pPr marL="460800">
              <a:defRPr/>
            </a:lvl2pPr>
            <a:lvl3pPr marL="460800">
              <a:defRPr/>
            </a:lvl3pPr>
            <a:lvl4pPr marL="460800">
              <a:defRPr/>
            </a:lvl4pPr>
            <a:lvl5pPr marL="4608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3F97-EC76-4480-94DF-A1D3E449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AD8C7-01A5-496B-9AAE-86AAE1EF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98BD-8DB3-4345-AE56-88AEC77796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998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W Images 1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W Images 2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W Images 3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0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Pi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6871-C72F-43DD-9C1D-D28D085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33C16-E188-4B79-8D57-24746A10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60800">
              <a:defRPr>
                <a:solidFill>
                  <a:schemeClr val="bg1"/>
                </a:solidFill>
              </a:defRPr>
            </a:lvl2pPr>
            <a:lvl3pPr marL="460800">
              <a:defRPr>
                <a:solidFill>
                  <a:schemeClr val="bg1"/>
                </a:solidFill>
              </a:defRPr>
            </a:lvl3pPr>
            <a:lvl4pPr marL="460800">
              <a:defRPr>
                <a:solidFill>
                  <a:schemeClr val="bg1"/>
                </a:solidFill>
              </a:defRPr>
            </a:lvl4pPr>
            <a:lvl5pPr marL="4608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3F97-EC76-4480-94DF-A1D3E449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AD8C7-01A5-496B-9AAE-86AAE1EF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5898BD-8DB3-4345-AE56-88AEC777968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6871-C72F-43DD-9C1D-D28D085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33C16-E188-4B79-8D57-24746A10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460800">
              <a:defRPr>
                <a:solidFill>
                  <a:schemeClr val="tx1"/>
                </a:solidFill>
              </a:defRPr>
            </a:lvl2pPr>
            <a:lvl3pPr marL="460800">
              <a:defRPr>
                <a:solidFill>
                  <a:schemeClr val="tx1"/>
                </a:solidFill>
              </a:defRPr>
            </a:lvl3pPr>
            <a:lvl4pPr marL="460800">
              <a:defRPr>
                <a:solidFill>
                  <a:schemeClr val="tx1"/>
                </a:solidFill>
              </a:defRPr>
            </a:lvl4pPr>
            <a:lvl5pPr marL="4608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3F97-EC76-4480-94DF-A1D3E449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AD8C7-01A5-496B-9AAE-86AAE1EF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98BD-8DB3-4345-AE56-88AEC77796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6871-C72F-43DD-9C1D-D28D085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33C16-E188-4B79-8D57-24746A10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60800">
              <a:defRPr>
                <a:solidFill>
                  <a:schemeClr val="bg1"/>
                </a:solidFill>
              </a:defRPr>
            </a:lvl2pPr>
            <a:lvl3pPr marL="460800">
              <a:defRPr>
                <a:solidFill>
                  <a:schemeClr val="bg1"/>
                </a:solidFill>
              </a:defRPr>
            </a:lvl3pPr>
            <a:lvl4pPr marL="460800">
              <a:defRPr>
                <a:solidFill>
                  <a:schemeClr val="bg1"/>
                </a:solidFill>
              </a:defRPr>
            </a:lvl4pPr>
            <a:lvl5pPr marL="4608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3F97-EC76-4480-94DF-A1D3E449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AD8C7-01A5-496B-9AAE-86AAE1EF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5898BD-8DB3-4345-AE56-88AEC77796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98000" y="0"/>
            <a:ext cx="59940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Goldsmiths, University of London | Editable title here</a:t>
            </a:r>
            <a:endParaRPr lang="en-GB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6197600" y="0"/>
            <a:ext cx="59944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7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6197600" y="0"/>
            <a:ext cx="59944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1E316-D7EE-45A9-B894-8DB430B3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440000"/>
            <a:ext cx="8244000" cy="4708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A2E87-DFF1-4FB2-9F52-99F33165A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2268000"/>
            <a:ext cx="8244000" cy="308905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BC0BE-2330-47C2-B286-0471C9D61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00" y="6408000"/>
            <a:ext cx="54000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Goldsmiths, University of London | Editable title here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48B5D-F3C9-4943-A8A4-B8AE5360A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738" y="6408000"/>
            <a:ext cx="259461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5898BD-8DB3-4345-AE56-88AEC77796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25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50" r:id="rId3"/>
    <p:sldLayoutId id="2147483679" r:id="rId4"/>
    <p:sldLayoutId id="2147483680" r:id="rId5"/>
    <p:sldLayoutId id="2147483681" r:id="rId6"/>
    <p:sldLayoutId id="2147483678" r:id="rId7"/>
    <p:sldLayoutId id="2147483682" r:id="rId8"/>
    <p:sldLayoutId id="2147483683" r:id="rId9"/>
    <p:sldLayoutId id="2147483663" r:id="rId10"/>
    <p:sldLayoutId id="2147483668" r:id="rId11"/>
    <p:sldLayoutId id="2147483688" r:id="rId12"/>
    <p:sldLayoutId id="2147483670" r:id="rId13"/>
    <p:sldLayoutId id="2147483661" r:id="rId14"/>
    <p:sldLayoutId id="2147483662" r:id="rId15"/>
    <p:sldLayoutId id="2147483692" r:id="rId16"/>
    <p:sldLayoutId id="2147483684" r:id="rId17"/>
    <p:sldLayoutId id="2147483667" r:id="rId18"/>
    <p:sldLayoutId id="2147483669" r:id="rId19"/>
    <p:sldLayoutId id="2147483664" r:id="rId20"/>
    <p:sldLayoutId id="2147483689" r:id="rId21"/>
    <p:sldLayoutId id="2147483691" r:id="rId22"/>
    <p:sldLayoutId id="2147483665" r:id="rId23"/>
    <p:sldLayoutId id="2147483690" r:id="rId24"/>
    <p:sldLayoutId id="2147483671" r:id="rId25"/>
    <p:sldLayoutId id="2147483655" r:id="rId26"/>
    <p:sldLayoutId id="2147483666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87" r:id="rId34"/>
    <p:sldLayoutId id="2147483685" r:id="rId3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AppleSystemUIFont" charset="-12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a.hoque@gold.ac.uk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ur01.safelinks.protection.outlook.com/?url=https://vimeo.com/460112894/51e1267652&amp;data=04|01|a.hoque@gold.ac.uk|f24b47f637084abe4b4808d8bc92e816|0d431f3f20c1461c958a46b29d4e021b|0|0|637466686440199766|Unknown|TWFpbGZsb3d8eyJWIjoiMC4wLjAwMDAiLCJQIjoiV2luMzIiLCJBTiI6Ik1haWwiLCJXVCI6Mn0%3D|1000&amp;sdata=KNUt9UmIB7a1bCLbxnFksNB3QdVkvjDr6NpRTR/orHc%3D&amp;reserved=0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s://www.bbc.co.uk/programmes/p082bnt8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962" b="5962"/>
          <a:stretch>
            <a:fillRect/>
          </a:stretch>
        </p:blipFill>
        <p:spPr>
          <a:xfrm>
            <a:off x="567267" y="274638"/>
            <a:ext cx="10972800" cy="6202362"/>
          </a:xfrm>
        </p:spPr>
      </p:pic>
      <p:sp>
        <p:nvSpPr>
          <p:cNvPr id="5" name="TextBox 4"/>
          <p:cNvSpPr txBox="1"/>
          <p:nvPr/>
        </p:nvSpPr>
        <p:spPr>
          <a:xfrm>
            <a:off x="6053667" y="666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55000" y="666750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Aminul</a:t>
            </a:r>
            <a:r>
              <a:rPr lang="en-US" sz="3200" b="1" dirty="0"/>
              <a:t> </a:t>
            </a:r>
            <a:r>
              <a:rPr lang="en-US" sz="3200" b="1" dirty="0" err="1"/>
              <a:t>Hoque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8996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Goldsmiths, University of London | Editable title here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556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0"/>
            <a:ext cx="244827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0"/>
            <a:ext cx="2592288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0"/>
            <a:ext cx="252028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0"/>
            <a:ext cx="249560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213556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645024"/>
            <a:ext cx="244827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645024"/>
            <a:ext cx="259228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78" y="3645024"/>
            <a:ext cx="251512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645024"/>
            <a:ext cx="249560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4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89" b="13289"/>
          <a:stretch>
            <a:fillRect/>
          </a:stretch>
        </p:blipFill>
        <p:spPr>
          <a:xfrm>
            <a:off x="317501" y="274639"/>
            <a:ext cx="11578167" cy="6376987"/>
          </a:xfrm>
        </p:spPr>
      </p:pic>
      <p:sp>
        <p:nvSpPr>
          <p:cNvPr id="5" name="TextBox 4"/>
          <p:cNvSpPr txBox="1"/>
          <p:nvPr/>
        </p:nvSpPr>
        <p:spPr>
          <a:xfrm>
            <a:off x="952500" y="523876"/>
            <a:ext cx="10287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♯</a:t>
            </a:r>
            <a:r>
              <a:rPr lang="en-US" sz="2400" dirty="0" err="1">
                <a:solidFill>
                  <a:srgbClr val="FFFFFF"/>
                </a:solidFill>
              </a:rPr>
              <a:t>AskQuestions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♯Travel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♯</a:t>
            </a:r>
            <a:r>
              <a:rPr lang="en-US" sz="2400" dirty="0" err="1">
                <a:solidFill>
                  <a:srgbClr val="FFFFFF"/>
                </a:solidFill>
              </a:rPr>
              <a:t>BroadenYourHorizons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♯</a:t>
            </a:r>
            <a:r>
              <a:rPr lang="en-US" sz="2400" dirty="0" err="1">
                <a:solidFill>
                  <a:srgbClr val="FFFFFF"/>
                </a:solidFill>
              </a:rPr>
              <a:t>Watch&amp;ReadTheNews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♯</a:t>
            </a:r>
            <a:r>
              <a:rPr lang="en-US" sz="2400" dirty="0" err="1">
                <a:solidFill>
                  <a:srgbClr val="FFFFFF"/>
                </a:solidFill>
              </a:rPr>
              <a:t>PositiveIdentity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♯Confidence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#The power of networking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♯Listen, be humble, reflect, learn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5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FA841-9869-1447-9336-BA6F621B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9664915" cy="1280890"/>
          </a:xfrm>
        </p:spPr>
        <p:txBody>
          <a:bodyPr>
            <a:normAutofit fontScale="90000"/>
          </a:bodyPr>
          <a:lstStyle/>
          <a:p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4900" b="1" dirty="0"/>
              <a:t>Good luck.</a:t>
            </a:r>
            <a:br>
              <a:rPr lang="en-US" sz="4900" b="1" dirty="0"/>
            </a:br>
            <a:br>
              <a:rPr lang="en-US" sz="4900" b="1" dirty="0"/>
            </a:br>
            <a:r>
              <a:rPr lang="en-US" sz="4900" b="1" dirty="0"/>
              <a:t>All the best. </a:t>
            </a:r>
            <a:br>
              <a:rPr lang="en-US" sz="4900" b="1" dirty="0"/>
            </a:br>
            <a:br>
              <a:rPr lang="en-US" sz="4900" b="1" dirty="0"/>
            </a:br>
            <a:r>
              <a:rPr lang="en-US" sz="4900" b="1" dirty="0"/>
              <a:t>Stay in touch </a:t>
            </a:r>
            <a:br>
              <a:rPr lang="en-US" sz="4900" b="1" dirty="0"/>
            </a:br>
            <a:br>
              <a:rPr lang="en-US" sz="4900" b="1" dirty="0"/>
            </a:br>
            <a:r>
              <a:rPr lang="en-US" sz="4900" b="1" dirty="0"/>
              <a:t>E: </a:t>
            </a:r>
            <a:r>
              <a:rPr lang="en-US" sz="4900" b="1" dirty="0">
                <a:hlinkClick r:id="rId2"/>
              </a:rPr>
              <a:t>a.hoque@gold.ac.uk</a:t>
            </a:r>
            <a:br>
              <a:rPr lang="en-US" sz="4900" b="1" dirty="0"/>
            </a:br>
            <a:br>
              <a:rPr lang="en-US" sz="4900" b="1" dirty="0"/>
            </a:br>
            <a:r>
              <a:rPr lang="en-US" sz="4900" b="1" dirty="0"/>
              <a:t>Twitter: @BrIslam2015</a:t>
            </a:r>
            <a:br>
              <a:rPr lang="en-US" sz="4900" b="1" dirty="0"/>
            </a:b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5BA41-C214-514B-A412-192527938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956" y="1960853"/>
            <a:ext cx="7154326" cy="4132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78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1010652"/>
            <a:ext cx="8244000" cy="1329595"/>
          </a:xfrm>
        </p:spPr>
        <p:txBody>
          <a:bodyPr/>
          <a:lstStyle/>
          <a:p>
            <a:r>
              <a:rPr lang="en-GB" sz="9600" b="1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360099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Goldsmiths, University of London | Editable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412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MS PGothic" charset="0"/>
            </a:endParaRP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r="3204"/>
          <a:stretch>
            <a:fillRect/>
          </a:stretch>
        </p:blipFill>
        <p:spPr>
          <a:xfrm>
            <a:off x="609600" y="274638"/>
            <a:ext cx="10972800" cy="6265862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4937318" y="431323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endParaRPr lang="en-US" sz="1800"/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623392" y="869950"/>
            <a:ext cx="10945216" cy="951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Immigrant</a:t>
            </a:r>
            <a:r>
              <a:rPr lang="en-US" sz="3600" dirty="0">
                <a:solidFill>
                  <a:schemeClr val="bg1"/>
                </a:solidFill>
              </a:rPr>
              <a:t>, social pedagogue, BBC journalist, Islamic expert, consultant, </a:t>
            </a:r>
            <a:r>
              <a:rPr lang="en-US" sz="3600" b="1" dirty="0">
                <a:solidFill>
                  <a:schemeClr val="bg1"/>
                </a:solidFill>
              </a:rPr>
              <a:t>community activist</a:t>
            </a:r>
            <a:r>
              <a:rPr lang="en-US" altLang="ja-JP" sz="3600" dirty="0">
                <a:solidFill>
                  <a:schemeClr val="bg1"/>
                </a:solidFill>
              </a:rPr>
              <a:t>, sociologist, teacher, brother, broadcaster, anthropologist, youth worker, </a:t>
            </a:r>
            <a:r>
              <a:rPr lang="en-US" altLang="ja-JP" sz="3600" b="1" dirty="0">
                <a:solidFill>
                  <a:schemeClr val="bg1"/>
                </a:solidFill>
              </a:rPr>
              <a:t>citizen</a:t>
            </a:r>
            <a:r>
              <a:rPr lang="en-US" altLang="ja-JP" sz="3600" dirty="0">
                <a:solidFill>
                  <a:schemeClr val="bg1"/>
                </a:solidFill>
              </a:rPr>
              <a:t>, philosopher, son, uncle, </a:t>
            </a:r>
            <a:r>
              <a:rPr lang="en-US" sz="3600" dirty="0">
                <a:solidFill>
                  <a:schemeClr val="bg1"/>
                </a:solidFill>
              </a:rPr>
              <a:t>‘</a:t>
            </a:r>
            <a:r>
              <a:rPr lang="en-US" altLang="ja-JP" sz="3600" dirty="0">
                <a:solidFill>
                  <a:schemeClr val="bg1"/>
                </a:solidFill>
              </a:rPr>
              <a:t>black</a:t>
            </a:r>
            <a:r>
              <a:rPr lang="en-US" sz="3600" dirty="0">
                <a:solidFill>
                  <a:schemeClr val="bg1"/>
                </a:solidFill>
              </a:rPr>
              <a:t>’</a:t>
            </a:r>
            <a:r>
              <a:rPr lang="en-US" altLang="ja-JP" sz="3600" dirty="0">
                <a:solidFill>
                  <a:schemeClr val="bg1"/>
                </a:solidFill>
              </a:rPr>
              <a:t>, British, Bangladeshi, </a:t>
            </a:r>
            <a:r>
              <a:rPr lang="en-US" altLang="ja-JP" sz="3600" dirty="0" err="1">
                <a:solidFill>
                  <a:schemeClr val="bg1"/>
                </a:solidFill>
              </a:rPr>
              <a:t>Sylheti</a:t>
            </a:r>
            <a:r>
              <a:rPr lang="en-US" altLang="ja-JP" sz="3600" dirty="0">
                <a:solidFill>
                  <a:schemeClr val="bg1"/>
                </a:solidFill>
              </a:rPr>
              <a:t>, Londoner, </a:t>
            </a:r>
            <a:r>
              <a:rPr lang="en-US" altLang="ja-JP" sz="3600" dirty="0" err="1">
                <a:solidFill>
                  <a:schemeClr val="bg1"/>
                </a:solidFill>
              </a:rPr>
              <a:t>Eastender</a:t>
            </a:r>
            <a:r>
              <a:rPr lang="en-US" altLang="ja-JP" sz="3600" dirty="0">
                <a:solidFill>
                  <a:schemeClr val="bg1"/>
                </a:solidFill>
              </a:rPr>
              <a:t>, </a:t>
            </a:r>
            <a:r>
              <a:rPr lang="en-US" altLang="ja-JP" sz="3600" b="1" dirty="0" err="1">
                <a:solidFill>
                  <a:schemeClr val="bg1"/>
                </a:solidFill>
              </a:rPr>
              <a:t>Aminul</a:t>
            </a:r>
            <a:r>
              <a:rPr lang="en-US" altLang="ja-JP" sz="3600" dirty="0">
                <a:solidFill>
                  <a:schemeClr val="bg1"/>
                </a:solidFill>
              </a:rPr>
              <a:t>, public intellectual, son-in-law, </a:t>
            </a:r>
            <a:r>
              <a:rPr lang="en-US" altLang="ja-JP" sz="3600" b="1" dirty="0">
                <a:solidFill>
                  <a:schemeClr val="bg1"/>
                </a:solidFill>
              </a:rPr>
              <a:t>academic</a:t>
            </a:r>
            <a:r>
              <a:rPr lang="en-US" altLang="ja-JP" sz="3600" dirty="0">
                <a:solidFill>
                  <a:schemeClr val="bg1"/>
                </a:solidFill>
              </a:rPr>
              <a:t>, ethnographer, lecturer, author, </a:t>
            </a:r>
            <a:r>
              <a:rPr lang="en-US" altLang="ja-JP" sz="3600" b="1" dirty="0">
                <a:solidFill>
                  <a:schemeClr val="bg1"/>
                </a:solidFill>
              </a:rPr>
              <a:t>father</a:t>
            </a:r>
            <a:r>
              <a:rPr lang="en-US" altLang="ja-JP" sz="3600" dirty="0">
                <a:solidFill>
                  <a:schemeClr val="bg1"/>
                </a:solidFill>
              </a:rPr>
              <a:t>, educator, critical thinker, researcher, </a:t>
            </a:r>
            <a:r>
              <a:rPr lang="en-US" altLang="ja-JP" sz="3600" b="1" dirty="0">
                <a:solidFill>
                  <a:schemeClr val="bg1"/>
                </a:solidFill>
              </a:rPr>
              <a:t>footballer</a:t>
            </a:r>
            <a:r>
              <a:rPr lang="en-US" altLang="ja-JP" sz="3600" dirty="0">
                <a:solidFill>
                  <a:schemeClr val="bg1"/>
                </a:solidFill>
              </a:rPr>
              <a:t>, gardener, feminist, ‘big kid’, friend, ‘</a:t>
            </a:r>
            <a:r>
              <a:rPr lang="en-US" altLang="ja-JP" sz="3600" dirty="0" err="1">
                <a:solidFill>
                  <a:schemeClr val="bg1"/>
                </a:solidFill>
              </a:rPr>
              <a:t>Dr</a:t>
            </a:r>
            <a:r>
              <a:rPr lang="en-US" altLang="ja-JP" sz="3600" dirty="0">
                <a:solidFill>
                  <a:schemeClr val="bg1"/>
                </a:solidFill>
              </a:rPr>
              <a:t>’, Man United fan, </a:t>
            </a:r>
            <a:r>
              <a:rPr lang="en-US" altLang="ja-JP" sz="3600" b="1" dirty="0">
                <a:solidFill>
                  <a:schemeClr val="bg1"/>
                </a:solidFill>
              </a:rPr>
              <a:t>husband</a:t>
            </a:r>
            <a:r>
              <a:rPr lang="en-US" altLang="ja-JP" sz="3600" dirty="0">
                <a:solidFill>
                  <a:schemeClr val="bg1"/>
                </a:solidFill>
              </a:rPr>
              <a:t>…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7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0"/>
            <a:ext cx="2927712" cy="1052736"/>
          </a:xfrm>
        </p:spPr>
        <p:txBody>
          <a:bodyPr/>
          <a:lstStyle/>
          <a:p>
            <a:r>
              <a:rPr lang="en-GB" sz="4000" b="1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8" y="1052736"/>
            <a:ext cx="8568952" cy="534710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Dr </a:t>
            </a:r>
            <a:r>
              <a:rPr lang="en-GB" dirty="0" err="1"/>
              <a:t>Aminul</a:t>
            </a:r>
            <a:r>
              <a:rPr lang="en-GB" dirty="0"/>
              <a:t> Hoque MBE, @BrIslam2015</a:t>
            </a:r>
          </a:p>
          <a:p>
            <a:pPr marL="0" indent="0">
              <a:buNone/>
            </a:pPr>
            <a:r>
              <a:rPr lang="en-GB" dirty="0"/>
              <a:t>Academic/ writer/ author/ broadcaster/ journalist</a:t>
            </a:r>
          </a:p>
          <a:p>
            <a:pPr marL="0" indent="0">
              <a:buNone/>
            </a:pPr>
            <a:r>
              <a:rPr lang="en-GB" dirty="0"/>
              <a:t>Lecturer/ researcher in Education, Goldsmiths College</a:t>
            </a:r>
          </a:p>
          <a:p>
            <a:pPr marL="0" indent="0">
              <a:buNone/>
            </a:pPr>
            <a:r>
              <a:rPr lang="en-GB" dirty="0"/>
              <a:t>PhD – 2011</a:t>
            </a:r>
          </a:p>
          <a:p>
            <a:pPr marL="0" indent="0">
              <a:buNone/>
            </a:pPr>
            <a:r>
              <a:rPr lang="en-GB" b="1" dirty="0"/>
              <a:t>Key research interests: </a:t>
            </a:r>
            <a:r>
              <a:rPr lang="en-GB" dirty="0"/>
              <a:t>identity, youth cultures, multiculturalism, race, migration studies, Islamic feminism</a:t>
            </a:r>
          </a:p>
          <a:p>
            <a:pPr marL="0" indent="0">
              <a:buNone/>
            </a:pPr>
            <a:r>
              <a:rPr lang="en-GB" dirty="0"/>
              <a:t>Key publications: </a:t>
            </a:r>
            <a:r>
              <a:rPr lang="en-GB" i="1" dirty="0"/>
              <a:t>British-Islamic Identity: Third Generation Bangladeshis from East London </a:t>
            </a:r>
            <a:r>
              <a:rPr lang="en-GB" dirty="0"/>
              <a:t>(2015)</a:t>
            </a:r>
          </a:p>
          <a:p>
            <a:pPr marL="0" indent="0">
              <a:buNone/>
            </a:pPr>
            <a:r>
              <a:rPr lang="en-GB" dirty="0"/>
              <a:t>Presenter for </a:t>
            </a:r>
            <a:r>
              <a:rPr lang="en-GB" b="1" i="1" dirty="0"/>
              <a:t>A Very British History: British Bangladeshis</a:t>
            </a:r>
            <a:r>
              <a:rPr lang="en-GB" i="1" dirty="0"/>
              <a:t>, </a:t>
            </a:r>
            <a:r>
              <a:rPr lang="en-GB" dirty="0"/>
              <a:t>BBC4, Feb 2020</a:t>
            </a:r>
          </a:p>
          <a:p>
            <a:pPr marL="0" indent="0">
              <a:buNone/>
            </a:pPr>
            <a:r>
              <a:rPr lang="en-GB" dirty="0"/>
              <a:t>Londoner, dad, gardener, football-mad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Goldsmiths, University of London | Editable title here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CE479-E799-74EB-CF4C-9EF59ACC2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838736"/>
            <a:ext cx="4079776" cy="27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60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600" b="1" dirty="0">
              <a:ea typeface="+mj-ea"/>
              <a:cs typeface="+mj-cs"/>
            </a:endParaRPr>
          </a:p>
        </p:txBody>
      </p:sp>
      <p:pic>
        <p:nvPicPr>
          <p:cNvPr id="27651" name="Content Placeholder 3" descr="1.1230271200.masai-mud-hu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0" b="13380"/>
          <a:stretch>
            <a:fillRect/>
          </a:stretch>
        </p:blipFill>
        <p:spPr>
          <a:xfrm>
            <a:off x="609601" y="274639"/>
            <a:ext cx="3907367" cy="2713037"/>
          </a:xfrm>
        </p:spPr>
      </p:pic>
      <p:pic>
        <p:nvPicPr>
          <p:cNvPr id="276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987676"/>
            <a:ext cx="3907367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Content Placeholder 3" descr="lgpp31381+maldives-beach-and-sea-palm-trees-on-a-tropical-island-paradise-po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 b="8844"/>
          <a:stretch>
            <a:fillRect/>
          </a:stretch>
        </p:blipFill>
        <p:spPr bwMode="auto">
          <a:xfrm>
            <a:off x="4516968" y="2540001"/>
            <a:ext cx="7065433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Content Placeholder 4" descr="hou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5" b="12135"/>
          <a:stretch>
            <a:fillRect/>
          </a:stretch>
        </p:blipFill>
        <p:spPr bwMode="auto">
          <a:xfrm>
            <a:off x="4516968" y="4297364"/>
            <a:ext cx="706543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1530352" y="1287464"/>
            <a:ext cx="13933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Mudhut</a:t>
            </a:r>
          </a:p>
          <a:p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27658" name="TextBox 7"/>
          <p:cNvSpPr txBox="1">
            <a:spLocks noChangeArrowheads="1"/>
          </p:cNvSpPr>
          <p:nvPr/>
        </p:nvSpPr>
        <p:spPr bwMode="auto">
          <a:xfrm>
            <a:off x="1253067" y="3827463"/>
            <a:ext cx="698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'</a:t>
            </a:r>
          </a:p>
        </p:txBody>
      </p:sp>
      <p:sp>
        <p:nvSpPr>
          <p:cNvPr id="27659" name="TextBox 8"/>
          <p:cNvSpPr txBox="1">
            <a:spLocks noChangeArrowheads="1"/>
          </p:cNvSpPr>
          <p:nvPr/>
        </p:nvSpPr>
        <p:spPr bwMode="auto">
          <a:xfrm>
            <a:off x="1322917" y="4195763"/>
            <a:ext cx="14604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‘white’ </a:t>
            </a:r>
          </a:p>
          <a:p>
            <a:r>
              <a:rPr lang="en-US" b="1" dirty="0">
                <a:solidFill>
                  <a:schemeClr val="bg1"/>
                </a:solidFill>
              </a:rPr>
              <a:t>Sussex</a:t>
            </a:r>
          </a:p>
        </p:txBody>
      </p:sp>
      <p:sp>
        <p:nvSpPr>
          <p:cNvPr id="27660" name="TextBox 9"/>
          <p:cNvSpPr txBox="1">
            <a:spLocks noChangeArrowheads="1"/>
          </p:cNvSpPr>
          <p:nvPr/>
        </p:nvSpPr>
        <p:spPr bwMode="auto">
          <a:xfrm>
            <a:off x="5403852" y="3427413"/>
            <a:ext cx="34227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b="1"/>
              <a:t>Intrepid traveller</a:t>
            </a:r>
          </a:p>
        </p:txBody>
      </p:sp>
      <p:sp>
        <p:nvSpPr>
          <p:cNvPr id="27661" name="TextBox 11"/>
          <p:cNvSpPr txBox="1">
            <a:spLocks noChangeArrowheads="1"/>
          </p:cNvSpPr>
          <p:nvPr/>
        </p:nvSpPr>
        <p:spPr bwMode="auto">
          <a:xfrm>
            <a:off x="5103284" y="4610101"/>
            <a:ext cx="17059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b="1"/>
              <a:t>Suburbia</a:t>
            </a:r>
          </a:p>
          <a:p>
            <a:endParaRPr lang="en-US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968" y="274640"/>
            <a:ext cx="7065433" cy="2265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3833" y="762000"/>
            <a:ext cx="2807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Estate life</a:t>
            </a:r>
          </a:p>
        </p:txBody>
      </p:sp>
    </p:spTree>
    <p:extLst>
      <p:ext uri="{BB962C8B-B14F-4D97-AF65-F5344CB8AC3E}">
        <p14:creationId xmlns:p14="http://schemas.microsoft.com/office/powerpoint/2010/main" val="44148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717" b="10717"/>
          <a:stretch>
            <a:fillRect/>
          </a:stretch>
        </p:blipFill>
        <p:spPr>
          <a:xfrm>
            <a:off x="307894" y="274639"/>
            <a:ext cx="3815375" cy="18843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r="3204"/>
          <a:stretch>
            <a:fillRect/>
          </a:stretch>
        </p:blipFill>
        <p:spPr>
          <a:xfrm>
            <a:off x="4123268" y="2159000"/>
            <a:ext cx="4174067" cy="2444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336" y="4797152"/>
            <a:ext cx="3534832" cy="1838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69" y="4603750"/>
            <a:ext cx="1699360" cy="2047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94" y="2158999"/>
            <a:ext cx="3866175" cy="2444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169" y="2159000"/>
            <a:ext cx="3725331" cy="635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168" y="2794000"/>
            <a:ext cx="3585635" cy="841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6168" y="274639"/>
            <a:ext cx="1838085" cy="1884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3269" y="274639"/>
            <a:ext cx="4152900" cy="188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0226" y="4612255"/>
            <a:ext cx="4203700" cy="20478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60" y="3635270"/>
            <a:ext cx="3628787" cy="116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53" y="274639"/>
            <a:ext cx="1899676" cy="188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612256"/>
            <a:ext cx="275623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7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7650" y="1440000"/>
            <a:ext cx="3092349" cy="47089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Goldsmiths, University of London | Editable title here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92696"/>
            <a:ext cx="2152886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420888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A Very British History, review: a soul-stirring personal history of  Bangladeshi immig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692697"/>
            <a:ext cx="270510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76" y="2420888"/>
            <a:ext cx="239077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8" y="4030216"/>
            <a:ext cx="2982888" cy="204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7651" y="836712"/>
            <a:ext cx="62730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Very British History: British Bangladeshis, BBC4, Feb 2020</a:t>
            </a:r>
          </a:p>
          <a:p>
            <a:endParaRPr lang="en-GB" sz="2400" dirty="0"/>
          </a:p>
          <a:p>
            <a:r>
              <a:rPr lang="en-GB" sz="2400" dirty="0">
                <a:hlinkClick r:id="rId7"/>
              </a:rPr>
              <a:t>https://www.bbc.co.uk/programmes/p082bnt8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 </a:t>
            </a:r>
            <a:r>
              <a:rPr lang="en-GB" sz="2400" dirty="0">
                <a:hlinkClick r:id="rId8" tooltip="Original URL: https://vimeo.com/460112894/51e1267652. Click or tap if you trust this link."/>
              </a:rPr>
              <a:t>https://vimeo.com/460112894/51e1267652</a:t>
            </a:r>
            <a:r>
              <a:rPr lang="en-GB" sz="2400" dirty="0"/>
              <a:t> </a:t>
            </a:r>
          </a:p>
          <a:p>
            <a:endParaRPr lang="en-GB" sz="2400" dirty="0"/>
          </a:p>
          <a:p>
            <a:r>
              <a:rPr lang="en-GB" sz="2400" b="1" dirty="0"/>
              <a:t>Searching for Secrets: London, Smithsonian Channel, June 2021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76" y="4841109"/>
            <a:ext cx="3432175" cy="201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30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60648"/>
            <a:ext cx="11424656" cy="6704399"/>
          </a:xfrm>
        </p:spPr>
        <p:txBody>
          <a:bodyPr/>
          <a:lstStyle/>
          <a:p>
            <a:r>
              <a:rPr lang="en-GB" altLang="en-US" sz="2400" dirty="0"/>
              <a:t>The hidden stories from the seamstresses</a:t>
            </a:r>
          </a:p>
          <a:p>
            <a:r>
              <a:rPr lang="en-GB" altLang="en-US" sz="2400" dirty="0"/>
              <a:t>Meeting and conversing with so many community heroes and inspirational role models</a:t>
            </a:r>
          </a:p>
          <a:p>
            <a:r>
              <a:rPr lang="en-GB" altLang="en-US" sz="2400" dirty="0"/>
              <a:t>Relevant also in this current geo-politics of heightened xenophobia, rise of populist nationalism and a climate of hate towards minority communities, as it highlights that migrant (Bangladeshi) communities are just normal, hard-working folk and have hopes, desires, anxieties and aspirations - just like everyone else! #BLM</a:t>
            </a:r>
          </a:p>
          <a:p>
            <a:r>
              <a:rPr lang="en-GB" altLang="en-US" sz="2400" dirty="0"/>
              <a:t>Important that we don’t forget the stories and also capture these stories of our forefathers/ ancestors. The doc provided a space to my father to tell </a:t>
            </a:r>
            <a:r>
              <a:rPr lang="en-GB" altLang="en-US" sz="2400" b="1" dirty="0"/>
              <a:t>his </a:t>
            </a:r>
            <a:r>
              <a:rPr lang="en-GB" altLang="en-US" sz="2400" dirty="0"/>
              <a:t>story and then being able to retell this story to a mass audience</a:t>
            </a:r>
          </a:p>
          <a:p>
            <a:r>
              <a:rPr lang="en-GB" altLang="en-US" sz="2400" dirty="0"/>
              <a:t>Has brought positive attention to our wonderful brilliant Bangladeshi community</a:t>
            </a:r>
          </a:p>
          <a:p>
            <a:r>
              <a:rPr lang="en-GB" altLang="en-US" sz="2400" dirty="0"/>
              <a:t>Has started many household conversations</a:t>
            </a:r>
          </a:p>
          <a:p>
            <a:r>
              <a:rPr lang="en-GB" altLang="en-US" sz="2400" dirty="0"/>
              <a:t>Going back to the country of my birth with my own children, and then hearing about their reflections and experiences </a:t>
            </a:r>
          </a:p>
          <a:p>
            <a:r>
              <a:rPr lang="en-GB" altLang="en-US" sz="2400" dirty="0"/>
              <a:t>#Emotional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Goldsmiths, University of London | Editable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80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76000" y="1398450"/>
            <a:ext cx="8244000" cy="553998"/>
          </a:xfrm>
        </p:spPr>
        <p:txBody>
          <a:bodyPr/>
          <a:lstStyle/>
          <a:p>
            <a:r>
              <a:rPr lang="en-GB" altLang="en-US" sz="4000"/>
              <a:t>Critical response and reception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1" y="260648"/>
            <a:ext cx="11281568" cy="5138843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GB" sz="3200" dirty="0"/>
              <a:t>Social media was ‘buzzing’</a:t>
            </a:r>
          </a:p>
          <a:p>
            <a:pPr>
              <a:defRPr/>
            </a:pPr>
            <a:r>
              <a:rPr lang="en-GB" sz="3200" dirty="0"/>
              <a:t>Lots of emails/ letters from people sharing their personal stories of migration</a:t>
            </a:r>
          </a:p>
          <a:p>
            <a:pPr marL="0" indent="0">
              <a:buFontTx/>
              <a:buNone/>
              <a:defRPr/>
            </a:pPr>
            <a:endParaRPr lang="en-GB" sz="3200" dirty="0"/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3200" b="1" dirty="0">
                <a:latin typeface="Times" charset="0"/>
              </a:rPr>
              <a:t>‘Pick of the day’ @Telegraph, @guardian, @</a:t>
            </a:r>
            <a:r>
              <a:rPr lang="en-GB" altLang="en-US" sz="3200" b="1" dirty="0" err="1">
                <a:latin typeface="Times" charset="0"/>
              </a:rPr>
              <a:t>thetimes</a:t>
            </a:r>
            <a:endParaRPr lang="en-GB" altLang="en-US" sz="3200" b="1" dirty="0">
              <a:latin typeface="Times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sz="3200" b="1" dirty="0">
              <a:latin typeface="Times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3200" b="1" dirty="0">
                <a:latin typeface="Times" charset="0"/>
              </a:rPr>
              <a:t>‘Critic’s choice’ @</a:t>
            </a:r>
            <a:r>
              <a:rPr lang="en-GB" altLang="en-US" sz="3200" b="1" dirty="0" err="1">
                <a:latin typeface="Times" charset="0"/>
              </a:rPr>
              <a:t>theipaper</a:t>
            </a:r>
            <a:endParaRPr lang="en-GB" altLang="en-US" sz="3200" b="1" dirty="0">
              <a:latin typeface="Times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sz="3200" b="1" dirty="0">
              <a:latin typeface="Times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3200" b="1" dirty="0">
                <a:latin typeface="Times" charset="0"/>
              </a:rPr>
              <a:t>‘Soul-stirring’ @Telegraph </a:t>
            </a:r>
          </a:p>
          <a:p>
            <a:pPr>
              <a:defRPr/>
            </a:pPr>
            <a:endParaRPr lang="en-GB" sz="2000" dirty="0"/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26A3CF-CEDC-4C51-B588-625201D9E56F}" type="slidenum">
              <a:rPr lang="en-US" altLang="en-US" sz="9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200"/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9359900" y="3789363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2400">
              <a:latin typeface="Times" charset="0"/>
            </a:endParaRPr>
          </a:p>
        </p:txBody>
      </p:sp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5024"/>
            <a:ext cx="3790951" cy="32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3645024"/>
            <a:ext cx="4273549" cy="32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84" y="3645024"/>
            <a:ext cx="4180416" cy="32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5"/>
          <p:cNvSpPr txBox="1">
            <a:spLocks noChangeArrowheads="1"/>
          </p:cNvSpPr>
          <p:nvPr/>
        </p:nvSpPr>
        <p:spPr bwMode="auto">
          <a:xfrm>
            <a:off x="912285" y="2924175"/>
            <a:ext cx="103674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>
                <a:solidFill>
                  <a:schemeClr val="bg1"/>
                </a:solidFill>
                <a:latin typeface="Times" charset="0"/>
              </a:rPr>
              <a:t>‘</a:t>
            </a:r>
            <a:endParaRPr lang="en-GB" altLang="en-US" sz="3200" b="1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8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4937318" y="431323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endParaRPr lang="en-US" sz="18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8678" b="8678"/>
          <a:stretch>
            <a:fillRect/>
          </a:stretch>
        </p:blipFill>
        <p:spPr>
          <a:xfrm>
            <a:off x="609600" y="274639"/>
            <a:ext cx="10972800" cy="3043237"/>
          </a:xfrm>
        </p:spPr>
      </p:pic>
      <p:sp>
        <p:nvSpPr>
          <p:cNvPr id="4" name="TextBox 3"/>
          <p:cNvSpPr txBox="1"/>
          <p:nvPr/>
        </p:nvSpPr>
        <p:spPr>
          <a:xfrm>
            <a:off x="1375834" y="730250"/>
            <a:ext cx="32143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Books…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Literature….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Reading…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Travelling…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317875"/>
            <a:ext cx="10972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ldsmiths Theme">
  <a:themeElements>
    <a:clrScheme name="Goldsmiths">
      <a:dk1>
        <a:srgbClr val="37424A"/>
      </a:dk1>
      <a:lt1>
        <a:sysClr val="window" lastClr="FFFFFF"/>
      </a:lt1>
      <a:dk2>
        <a:srgbClr val="37424A"/>
      </a:dk2>
      <a:lt2>
        <a:srgbClr val="FFFFFF"/>
      </a:lt2>
      <a:accent1>
        <a:srgbClr val="EC4371"/>
      </a:accent1>
      <a:accent2>
        <a:srgbClr val="FED100"/>
      </a:accent2>
      <a:accent3>
        <a:srgbClr val="37424A"/>
      </a:accent3>
      <a:accent4>
        <a:srgbClr val="EC4371"/>
      </a:accent4>
      <a:accent5>
        <a:srgbClr val="FED100"/>
      </a:accent5>
      <a:accent6>
        <a:srgbClr val="37424A"/>
      </a:accent6>
      <a:hlink>
        <a:srgbClr val="37424A"/>
      </a:hlink>
      <a:folHlink>
        <a:srgbClr val="37424A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566</Words>
  <Application>Microsoft Macintosh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.AppleSystemUIFont</vt:lpstr>
      <vt:lpstr>Arial</vt:lpstr>
      <vt:lpstr>Calibri</vt:lpstr>
      <vt:lpstr>Georgia</vt:lpstr>
      <vt:lpstr>Times</vt:lpstr>
      <vt:lpstr>Goldsmiths Theme</vt:lpstr>
      <vt:lpstr>PowerPoint Presentation</vt:lpstr>
      <vt:lpstr>PowerPoint Presentation</vt:lpstr>
      <vt:lpstr>About me</vt:lpstr>
      <vt:lpstr>PowerPoint Presentation</vt:lpstr>
      <vt:lpstr>PowerPoint Presentation</vt:lpstr>
      <vt:lpstr>PowerPoint Presentation</vt:lpstr>
      <vt:lpstr>PowerPoint Presentation</vt:lpstr>
      <vt:lpstr>Critical response and reception </vt:lpstr>
      <vt:lpstr>PowerPoint Presentation</vt:lpstr>
      <vt:lpstr>PowerPoint Presentation</vt:lpstr>
      <vt:lpstr>PowerPoint Presentation</vt:lpstr>
      <vt:lpstr>          Good luck.  All the best.   Stay in touch   E: a.hoque@gold.ac.uk  Twitter: @BrIslam2015 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header goes here</dc:title>
  <dc:creator>TEST</dc:creator>
  <cp:lastModifiedBy>A HOQUE</cp:lastModifiedBy>
  <cp:revision>38</cp:revision>
  <dcterms:modified xsi:type="dcterms:W3CDTF">2024-05-14T06:46:08Z</dcterms:modified>
</cp:coreProperties>
</file>